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35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28084" y="2066988"/>
            <a:ext cx="4735830" cy="941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6785" y="3581971"/>
            <a:ext cx="8758428" cy="1308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175" y="409193"/>
            <a:ext cx="1066165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55317" y="2426842"/>
            <a:ext cx="8881745" cy="2715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sparker.com/blog/web-security/disable-directory-listing-web-servers/" TargetMode="External"/><Relationship Id="rId2" Type="http://schemas.openxmlformats.org/officeDocument/2006/relationships/hyperlink" Target="https://cwe.mitre.org/data/definitions/548.htm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3.6.40.63/profile/16/edit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one.com/reports/374007" TargetMode="External"/><Relationship Id="rId2" Type="http://schemas.openxmlformats.org/officeDocument/2006/relationships/hyperlink" Target="https://www.imperva.com/learn/data-security/personally-identifiable-information-pii/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13.233.65.117/redirect.php?url=www.radhikafancystore.com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hyperlink" Target="https://www.google.co.in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nning.com/blog/open-redirection-vulnerability-web-based-application-security-part-1/" TargetMode="External"/><Relationship Id="rId2" Type="http://schemas.openxmlformats.org/officeDocument/2006/relationships/hyperlink" Target="https://www.netsparker.com/blog/web-security/open-redirection-vulnerability-information-preven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rustwave.com/en-us/resources/blogs/spiderlabs-blog/understanding-and-discovering-open-redirect-vulnerabilities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15.207.106.113/cart/apply_coupon.php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ponxoo.com/brute-force-attack-coupon-code" TargetMode="External"/><Relationship Id="rId2" Type="http://schemas.openxmlformats.org/officeDocument/2006/relationships/hyperlink" Target="https://www.digitalcommerce360.com/2017/03/17/prevent-fraud-brute-force-online-coupon-gift-card-attacks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13.127.150.195/admin31/console.php" TargetMode="External"/><Relationship Id="rId2" Type="http://schemas.openxmlformats.org/officeDocument/2006/relationships/hyperlink" Target="http://13.233.65.117/wondercms/files/b374kmini.php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hyperlink" Target="http://13.127.150.195/admin31/console.php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community/attacks/Command_Injection" TargetMode="External"/><Relationship Id="rId2" Type="http://schemas.openxmlformats.org/officeDocument/2006/relationships/hyperlink" Target="https://miniphpshell.wordpress.com/2009/10/13/b374k-mini-shell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13.233.65.117/admin31/dashboard.php" TargetMode="External"/><Relationship Id="rId2" Type="http://schemas.openxmlformats.org/officeDocument/2006/relationships/hyperlink" Target="http://13.233.24.9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3.127.150.195/admin31/console.php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hyperlink" Target="http://13.233.65.117/admin31/dashboard.php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ampus.barracuda.com/product/webapplicationfirewall/doc/42049348/forced-browsing-attack/" TargetMode="External"/><Relationship Id="rId2" Type="http://schemas.openxmlformats.org/officeDocument/2006/relationships/hyperlink" Target="https://owasp.org/www-community/attacks/Forced_brows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QL_injection" TargetMode="External"/><Relationship Id="rId2" Type="http://schemas.openxmlformats.org/officeDocument/2006/relationships/hyperlink" Target="https://www.owasp.org/index.php/SQL_Injection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13.127.150.195/cart/cart.php" TargetMode="External"/><Relationship Id="rId2" Type="http://schemas.openxmlformats.org/officeDocument/2006/relationships/hyperlink" Target="http://13.233.24.9/profile/change_password.php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-site_request_forgery" TargetMode="External"/><Relationship Id="rId2" Type="http://schemas.openxmlformats.org/officeDocument/2006/relationships/hyperlink" Target="https://owasp.org/www-community/attacks/csr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swigger.net/web-security/csrf" TargetMode="Externa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://15.206.159.87/userlist.tx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3.6.40.63/search/search.php?q=(here)" TargetMode="External"/><Relationship Id="rId2" Type="http://schemas.openxmlformats.org/officeDocument/2006/relationships/hyperlink" Target="http://3.110.85.145/search/search.php?q=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hyperlink" Target="http://15.206.159.87/userlist.txt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hdivsecurity.com/owasp-security-misconfiguration" TargetMode="External"/><Relationship Id="rId2" Type="http://schemas.openxmlformats.org/officeDocument/2006/relationships/hyperlink" Target="https://www.indusface.com/blog/owasp-security-misconfiguration/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3.110./products/details.php?p_id=(al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3.110.85.145/products/details.php?p_id=17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-site_scripting" TargetMode="External"/><Relationship Id="rId2" Type="http://schemas.openxmlformats.org/officeDocument/2006/relationships/hyperlink" Target="https://owasp.org/www-community/attacks/xs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html/html_entities.as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13.127.165.218/orders/orders.php?customer=(al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3.6.40.63/forum/index.php?u=/" TargetMode="External"/><Relationship Id="rId2" Type="http://schemas.openxmlformats.org/officeDocument/2006/relationships/hyperlink" Target="http://3.110.85.145/products/details.php?p_id=(al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13.127.165.218/orders/orders.ph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Top_10_2013-A4-Insecure_Direct_Object_References" TargetMode="External"/><Relationship Id="rId2" Type="http://schemas.openxmlformats.org/officeDocument/2006/relationships/hyperlink" Target="https://www.owasp.org/index.php/Insecure_Configuration_Managemen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13.127.150.195/login/admin.php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13.127.150.195/login/admin.php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Blocking_Brute_Force_Attacks" TargetMode="External"/><Relationship Id="rId2" Type="http://schemas.openxmlformats.org/officeDocument/2006/relationships/hyperlink" Target="https://www.owasp.org/index.php/Testing_Multiple_Factors_Authentication_(OWASP-AT-009)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52.66.88.120/wondercm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ingarticles.in/comprehensive-guide-on-unrestricted-file-upload/" TargetMode="External"/><Relationship Id="rId2" Type="http://schemas.openxmlformats.org/officeDocument/2006/relationships/hyperlink" Target="https://owasp.org/www-community/vulnerabilities/Unrestricted_File_Uploa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3.6.40.63/profile/16/edit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amBowne/cnit-129s-ch-5-bypassing-clientside-controls" TargetMode="External"/><Relationship Id="rId2" Type="http://schemas.openxmlformats.org/officeDocument/2006/relationships/hyperlink" Target="https://portswigger.net/support/using-burp-to-bypass-client-side-javascript-validatio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15.206.159.87/forum/" TargetMode="External"/><Relationship Id="rId2" Type="http://schemas.openxmlformats.org/officeDocument/2006/relationships/hyperlink" Target="http://15.206.159.87/wondercms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3.110.85.145/products.php?cat=1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details.com/vulnerability-list/vendor_id-15088/product_id-30715/version_id-235577/Wondercms-Wondercms-2.3.1.html" TargetMode="External"/><Relationship Id="rId2" Type="http://schemas.openxmlformats.org/officeDocument/2006/relationships/hyperlink" Target="https://owasp.org/www-project-top-ten/OWASP_Top_Ten_2017/Top_10-2017_A9-Using_Components_with_Known_Vulnerabilit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vedetails.com/vulnerability-list/vendor_id-15315/Codoforum.html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15.206.159.87/ovidentiaCMS/index.php?tg=login&amp;cmd=authform&amp;msg=Connexion&amp;err&amp;restricted=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15.206.159.87/ovidentiaCM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3.234.115.86/products.php?cat=3" TargetMode="External"/><Relationship Id="rId2" Type="http://schemas.openxmlformats.org/officeDocument/2006/relationships/hyperlink" Target="http://13.234.115.86/products.php?cat=2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hdivsecurity.com/owasp-security-misconfiguration" TargetMode="External"/><Relationship Id="rId2" Type="http://schemas.openxmlformats.org/officeDocument/2006/relationships/hyperlink" Target="https://www.indusface.com/blog/owasp-security-misconfigur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mdhosting.com/kb/question/ovidentia-hosting-requirements-ovidentia-manual-installation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3.6.40.63/?includelang=lang/fr.php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community/Improper_Error_Handling" TargetMode="External"/><Relationship Id="rId2" Type="http://schemas.openxmlformats.org/officeDocument/2006/relationships/hyperlink" Target="https://cwe.mitre.org/data/definitions/209.html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3.6.40.63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hdivsecurity.com/owasp-security-misconfiguration" TargetMode="External"/><Relationship Id="rId2" Type="http://schemas.openxmlformats.org/officeDocument/2006/relationships/hyperlink" Target="https://www.indusface.com/blog/owasp-security-misconfiguration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n/" TargetMode="External"/><Relationship Id="rId2" Type="http://schemas.openxmlformats.org/officeDocument/2006/relationships/hyperlink" Target="http://52.66.88.120/?includelang=lang/fr.php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owasp.org/index.php/Testing_for_Remote_File_Inclusion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sparker.com/blog/web-security/local-file-inclusion-vulnerability/" TargetMode="External"/><Relationship Id="rId2" Type="http://schemas.openxmlformats.org/officeDocument/2006/relationships/hyperlink" Target="https://www.pivotpointsecurity.com/blog/file-inclusion-vulnerabiliti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_inclusion_vulnerability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13.232.162.26/static/images/uploads/products/reebok.jpeg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13.232.162.26/robots.txt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://13.232.162.26/products.php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://13.232.162.26/robots.txt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http://13.232.162.26/static/images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094" y="2627058"/>
            <a:ext cx="11108690" cy="831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250" dirty="0">
                <a:latin typeface="Times New Roman"/>
                <a:cs typeface="Times New Roman"/>
              </a:rPr>
              <a:t>Lifestyle</a:t>
            </a:r>
            <a:r>
              <a:rPr sz="5250" spc="190" dirty="0">
                <a:latin typeface="Times New Roman"/>
                <a:cs typeface="Times New Roman"/>
              </a:rPr>
              <a:t> </a:t>
            </a:r>
            <a:r>
              <a:rPr sz="5250" dirty="0">
                <a:latin typeface="Times New Roman"/>
                <a:cs typeface="Times New Roman"/>
              </a:rPr>
              <a:t>Store</a:t>
            </a:r>
            <a:r>
              <a:rPr sz="5250" spc="5" dirty="0">
                <a:latin typeface="Times New Roman"/>
                <a:cs typeface="Times New Roman"/>
              </a:rPr>
              <a:t> </a:t>
            </a:r>
            <a:r>
              <a:rPr sz="5250" dirty="0">
                <a:latin typeface="Times New Roman"/>
                <a:cs typeface="Times New Roman"/>
              </a:rPr>
              <a:t>-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dirty="0">
                <a:latin typeface="Times New Roman"/>
                <a:cs typeface="Times New Roman"/>
              </a:rPr>
              <a:t>Project</a:t>
            </a:r>
            <a:r>
              <a:rPr sz="5250" spc="-80" dirty="0">
                <a:latin typeface="Times New Roman"/>
                <a:cs typeface="Times New Roman"/>
              </a:rPr>
              <a:t> </a:t>
            </a:r>
            <a:r>
              <a:rPr sz="5250" spc="-160" dirty="0">
                <a:latin typeface="Times New Roman"/>
                <a:cs typeface="Times New Roman"/>
              </a:rPr>
              <a:t>Web</a:t>
            </a:r>
            <a:r>
              <a:rPr sz="5250" spc="-195" dirty="0">
                <a:latin typeface="Times New Roman"/>
                <a:cs typeface="Times New Roman"/>
              </a:rPr>
              <a:t> </a:t>
            </a:r>
            <a:r>
              <a:rPr sz="5250" spc="-10" dirty="0">
                <a:latin typeface="Times New Roman"/>
                <a:cs typeface="Times New Roman"/>
              </a:rPr>
              <a:t>Application</a:t>
            </a:r>
            <a:endParaRPr sz="5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1984" y="3689413"/>
            <a:ext cx="3299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Detailed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Developer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Report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169" y="140970"/>
            <a:ext cx="11960860" cy="6586220"/>
            <a:chOff x="90169" y="140970"/>
            <a:chExt cx="11960860" cy="6586220"/>
          </a:xfrm>
        </p:grpSpPr>
        <p:sp>
          <p:nvSpPr>
            <p:cNvPr id="5" name="object 5"/>
            <p:cNvSpPr/>
            <p:nvPr/>
          </p:nvSpPr>
          <p:spPr>
            <a:xfrm>
              <a:off x="96519" y="147320"/>
              <a:ext cx="11948160" cy="6573520"/>
            </a:xfrm>
            <a:custGeom>
              <a:avLst/>
              <a:gdLst/>
              <a:ahLst/>
              <a:cxnLst/>
              <a:rect l="l" t="t" r="r" b="b"/>
              <a:pathLst>
                <a:path w="11948160" h="6573520">
                  <a:moveTo>
                    <a:pt x="0" y="6573520"/>
                  </a:moveTo>
                  <a:lnTo>
                    <a:pt x="11948160" y="6573520"/>
                  </a:lnTo>
                  <a:lnTo>
                    <a:pt x="1194816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4021" y="585200"/>
              <a:ext cx="4752837" cy="1623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2744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475676"/>
            <a:ext cx="9973945" cy="61234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6379" marR="5080" indent="-234315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-</a:t>
            </a:r>
            <a:r>
              <a:rPr sz="2000" spc="-30" dirty="0">
                <a:latin typeface="Times New Roman"/>
                <a:cs typeface="Times New Roman"/>
              </a:rPr>
              <a:t>-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Times New Roman"/>
                <a:cs typeface="Times New Roman"/>
              </a:rPr>
              <a:t>3.110.85.145 </a:t>
            </a:r>
            <a:r>
              <a:rPr sz="2000" b="1" dirty="0">
                <a:latin typeface="Times New Roman"/>
                <a:cs typeface="Times New Roman"/>
              </a:rPr>
              <a:t>/products.php?cat=1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’-</a:t>
            </a:r>
            <a:r>
              <a:rPr sz="20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00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removed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confirming </a:t>
            </a:r>
            <a:r>
              <a:rPr sz="2000" b="1" dirty="0">
                <a:latin typeface="Times New Roman"/>
                <a:cs typeface="Times New Roman"/>
              </a:rPr>
              <a:t>SQL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injection: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D8568-071A-A473-BF83-43142DF6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17" y="2590800"/>
            <a:ext cx="6263965" cy="343117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60893"/>
            <a:ext cx="9457690" cy="17145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Two-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Factor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Authentication for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sensitive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added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strong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passwords.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Find all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PII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techniques.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Disable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Directory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Listing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Put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index.html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folders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default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message.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51291"/>
            <a:ext cx="9003030" cy="81851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1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https://cwe.mitre.org/data/definitions/548.html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72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https://www.netsparker.com/blog/web-security/disable-directory-</a:t>
            </a:r>
            <a:r>
              <a:rPr sz="20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listing-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web-servers/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13.</a:t>
            </a:r>
            <a:r>
              <a:rPr spc="-135" dirty="0"/>
              <a:t> </a:t>
            </a:r>
            <a:r>
              <a:rPr dirty="0"/>
              <a:t>PII</a:t>
            </a:r>
            <a:r>
              <a:rPr spc="65" dirty="0"/>
              <a:t> </a:t>
            </a:r>
            <a:r>
              <a:rPr spc="-25" dirty="0"/>
              <a:t>Leakage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34920" y="2426842"/>
          <a:ext cx="8198484" cy="2406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99085" marR="263525" indent="-30480">
                        <a:lnSpc>
                          <a:spcPts val="1680"/>
                        </a:lnSpc>
                      </a:pPr>
                      <a:r>
                        <a:rPr sz="1450" dirty="0">
                          <a:latin typeface="Times New Roman"/>
                          <a:cs typeface="Times New Roman"/>
                        </a:rPr>
                        <a:t>PII</a:t>
                      </a:r>
                      <a:r>
                        <a:rPr sz="145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Leakage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(Moderate)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4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45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45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4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personnel</a:t>
                      </a:r>
                      <a:r>
                        <a:rPr sz="145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identifiable</a:t>
                      </a:r>
                      <a:r>
                        <a:rPr sz="1450" spc="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information</a:t>
                      </a:r>
                      <a:r>
                        <a:rPr sz="14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leakage.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b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Clr>
                          <a:srgbClr val="000000"/>
                        </a:buClr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http://3.6.40.63/profile/16/edit/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317561"/>
            <a:ext cx="5897880" cy="554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Login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your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account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go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Products</a:t>
            </a:r>
            <a:r>
              <a:rPr sz="1850" b="1" spc="-1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page.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2070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In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every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product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page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35" dirty="0">
                <a:latin typeface="Times New Roman"/>
                <a:cs typeface="Times New Roman"/>
              </a:rPr>
              <a:t> </a:t>
            </a:r>
            <a:r>
              <a:rPr sz="1850" b="1" spc="-25" dirty="0">
                <a:latin typeface="Times New Roman"/>
                <a:cs typeface="Times New Roman"/>
              </a:rPr>
              <a:t>Seller</a:t>
            </a:r>
            <a:r>
              <a:rPr sz="1850" b="1" spc="-8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Info</a:t>
            </a:r>
            <a:r>
              <a:rPr sz="1850" b="1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is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available,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click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it.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4879" y="1960880"/>
              <a:ext cx="7762240" cy="461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80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dirty="0"/>
              <a:t>pan</a:t>
            </a:r>
            <a:r>
              <a:rPr spc="-80" dirty="0"/>
              <a:t> </a:t>
            </a:r>
            <a:r>
              <a:rPr dirty="0"/>
              <a:t>card</a:t>
            </a:r>
            <a:r>
              <a:rPr spc="-10" dirty="0"/>
              <a:t> </a:t>
            </a:r>
            <a:r>
              <a:rPr dirty="0"/>
              <a:t>details</a:t>
            </a:r>
            <a:r>
              <a:rPr spc="80" dirty="0"/>
              <a:t> </a:t>
            </a:r>
            <a:r>
              <a:rPr dirty="0"/>
              <a:t>are</a:t>
            </a:r>
            <a:r>
              <a:rPr spc="-75" dirty="0"/>
              <a:t> </a:t>
            </a:r>
            <a:r>
              <a:rPr spc="-10" dirty="0"/>
              <a:t>shown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9679" y="2783840"/>
              <a:ext cx="4612639" cy="2540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1822" y="1685607"/>
            <a:ext cx="110896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Upon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clicking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Seller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Info;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Seller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Name,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Rating,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City,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Email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along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b="1" spc="-35" dirty="0">
                <a:latin typeface="Times New Roman"/>
                <a:cs typeface="Times New Roman"/>
              </a:rPr>
              <a:t>PAN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Card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Details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shown.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458531"/>
            <a:ext cx="10372725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97180" marR="5080" indent="-285115">
              <a:lnSpc>
                <a:spcPts val="2160"/>
              </a:lnSpc>
              <a:spcBef>
                <a:spcPts val="375"/>
              </a:spcBef>
              <a:buSzPct val="92500"/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Leaking critical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PAN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details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everyone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highly vulnerable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hackers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can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socially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6504940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ts val="2280"/>
              </a:lnSpc>
              <a:spcBef>
                <a:spcPts val="100"/>
              </a:spcBef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Hide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critical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details.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ts val="2280"/>
              </a:lnSpc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Display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minimal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sellers.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35490"/>
            <a:ext cx="8505190" cy="77914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 MT"/>
              <a:buChar char="•"/>
              <a:tabLst>
                <a:tab pos="358140" algn="l"/>
              </a:tabLst>
            </a:pPr>
            <a:r>
              <a:rPr sz="185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https://www.imperva.com/learn/data-</a:t>
            </a:r>
            <a:r>
              <a:rPr sz="185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security/personally-</a:t>
            </a:r>
            <a:r>
              <a:rPr sz="185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identifiable-</a:t>
            </a:r>
            <a:r>
              <a:rPr sz="185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information-</a:t>
            </a:r>
            <a:r>
              <a:rPr sz="185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pii/</a:t>
            </a:r>
            <a:endParaRPr sz="1850">
              <a:latin typeface="Calibri"/>
              <a:cs typeface="Calibri"/>
            </a:endParaRPr>
          </a:p>
          <a:p>
            <a:pPr marL="358140" indent="-345440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Font typeface="Arial MT"/>
              <a:buChar char="•"/>
              <a:tabLst>
                <a:tab pos="358140" algn="l"/>
              </a:tabLst>
            </a:pPr>
            <a:r>
              <a:rPr sz="185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https://hackerone.com/reports/374007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14.</a:t>
            </a:r>
            <a:r>
              <a:rPr spc="-100" dirty="0"/>
              <a:t> </a:t>
            </a:r>
            <a:r>
              <a:rPr dirty="0"/>
              <a:t>Open</a:t>
            </a:r>
            <a:r>
              <a:rPr spc="20" dirty="0"/>
              <a:t> </a:t>
            </a:r>
            <a:r>
              <a:rPr spc="-10" dirty="0"/>
              <a:t>Redirection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20367" y="2243835"/>
          <a:ext cx="8198484" cy="2406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88290" marR="283845" indent="10160" algn="ctr">
                        <a:lnSpc>
                          <a:spcPts val="1680"/>
                        </a:lnSpc>
                      </a:pPr>
                      <a:r>
                        <a:rPr sz="145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Open </a:t>
                      </a:r>
                      <a:r>
                        <a:rPr sz="145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Redirection </a:t>
                      </a:r>
                      <a:r>
                        <a:rPr sz="14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(Severe)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45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45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4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4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open</a:t>
                      </a:r>
                      <a:r>
                        <a:rPr sz="14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redirection.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Clr>
                          <a:srgbClr val="000000"/>
                        </a:buClr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http://13.233.65.117/redirect.php?url=www.radhikafancystore.com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30" dirty="0">
                          <a:latin typeface="Times New Roman"/>
                          <a:cs typeface="Times New Roman"/>
                        </a:rPr>
                        <a:t>Parameters</a:t>
                      </a:r>
                      <a:r>
                        <a:rPr sz="145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348168"/>
            <a:ext cx="6349365" cy="584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19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Login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your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account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go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Products</a:t>
            </a:r>
            <a:r>
              <a:rPr sz="1850" b="1" spc="-1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page.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2190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In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every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product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page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50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Brand</a:t>
            </a:r>
            <a:r>
              <a:rPr sz="1850" b="1" spc="-120" dirty="0">
                <a:latin typeface="Times New Roman"/>
                <a:cs typeface="Times New Roman"/>
              </a:rPr>
              <a:t> </a:t>
            </a:r>
            <a:r>
              <a:rPr sz="1850" b="1" spc="-25" dirty="0">
                <a:latin typeface="Times New Roman"/>
                <a:cs typeface="Times New Roman"/>
              </a:rPr>
              <a:t>Website</a:t>
            </a:r>
            <a:r>
              <a:rPr sz="1850" b="1" spc="-60" dirty="0">
                <a:latin typeface="Times New Roman"/>
                <a:cs typeface="Times New Roman"/>
              </a:rPr>
              <a:t> </a:t>
            </a:r>
            <a:r>
              <a:rPr sz="1850" spc="-35" dirty="0">
                <a:latin typeface="Times New Roman"/>
                <a:cs typeface="Times New Roman"/>
              </a:rPr>
              <a:t>is</a:t>
            </a:r>
            <a:r>
              <a:rPr sz="1850" spc="-13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available,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click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on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it.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4879" y="2672080"/>
              <a:ext cx="7762240" cy="3200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40105"/>
            <a:ext cx="8779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110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dirty="0"/>
              <a:t>attacker</a:t>
            </a:r>
            <a:r>
              <a:rPr spc="6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dump</a:t>
            </a:r>
            <a:r>
              <a:rPr spc="-35" dirty="0"/>
              <a:t> </a:t>
            </a:r>
            <a:r>
              <a:rPr dirty="0"/>
              <a:t>arbitrary</a:t>
            </a:r>
            <a:r>
              <a:rPr spc="4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40954"/>
            <a:ext cx="3981450" cy="43402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425"/>
              </a:spcBef>
              <a:buSzPct val="125000"/>
              <a:buFont typeface="Arial MT"/>
              <a:buChar char="•"/>
              <a:tabLst>
                <a:tab pos="297180" algn="l"/>
              </a:tabLst>
            </a:pPr>
            <a:r>
              <a:rPr sz="1600" dirty="0">
                <a:latin typeface="Times New Roman"/>
                <a:cs typeface="Times New Roman"/>
              </a:rPr>
              <a:t>No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databases: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2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hacking_training_project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information_schema</a:t>
            </a:r>
            <a:endParaRPr sz="16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205"/>
              </a:spcBef>
              <a:buFont typeface="Arial MT"/>
              <a:buChar char="•"/>
            </a:pPr>
            <a:endParaRPr sz="1600" dirty="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SzPct val="125000"/>
              <a:buFont typeface="Arial MT"/>
              <a:buChar char="•"/>
              <a:tabLst>
                <a:tab pos="297180" algn="l"/>
              </a:tabLst>
            </a:pPr>
            <a:r>
              <a:rPr sz="1600" dirty="0">
                <a:latin typeface="Times New Roman"/>
                <a:cs typeface="Times New Roman"/>
              </a:rPr>
              <a:t>No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tables in </a:t>
            </a:r>
            <a:r>
              <a:rPr sz="1600" spc="-20" dirty="0">
                <a:latin typeface="Times New Roman"/>
                <a:cs typeface="Times New Roman"/>
              </a:rPr>
              <a:t>hacking_training_project</a:t>
            </a:r>
            <a:r>
              <a:rPr sz="1600" spc="2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: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10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brands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cart_items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categories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customers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order_items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orders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product_reviews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products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sellers</a:t>
            </a:r>
            <a:endParaRPr sz="1600" dirty="0">
              <a:latin typeface="Times New Roman"/>
              <a:cs typeface="Times New Roman"/>
            </a:endParaRPr>
          </a:p>
          <a:p>
            <a:pPr marL="703580" lvl="1" indent="-23304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703580" algn="l"/>
              </a:tabLst>
            </a:pPr>
            <a:r>
              <a:rPr sz="1600" spc="-10" dirty="0">
                <a:latin typeface="Times New Roman"/>
                <a:cs typeface="Times New Roman"/>
              </a:rPr>
              <a:t>users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E92FF5-6317-875E-F824-73B3A0FD9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447800"/>
            <a:ext cx="3947502" cy="6553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95F58E-0B4C-3935-B187-BFBD4A3FD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71" y="3200400"/>
            <a:ext cx="5993431" cy="260612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317561"/>
            <a:ext cx="825182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Upon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clicking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on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Brand</a:t>
            </a:r>
            <a:r>
              <a:rPr sz="1850" b="1" spc="-114" dirty="0">
                <a:latin typeface="Times New Roman"/>
                <a:cs typeface="Times New Roman"/>
              </a:rPr>
              <a:t> </a:t>
            </a:r>
            <a:r>
              <a:rPr sz="1850" b="1" spc="-30" dirty="0">
                <a:latin typeface="Times New Roman"/>
                <a:cs typeface="Times New Roman"/>
              </a:rPr>
              <a:t>Website</a:t>
            </a:r>
            <a:r>
              <a:rPr sz="1850" spc="-30" dirty="0">
                <a:latin typeface="Times New Roman"/>
                <a:cs typeface="Times New Roman"/>
              </a:rPr>
              <a:t>,</a:t>
            </a:r>
            <a:r>
              <a:rPr sz="1850" spc="-1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we</a:t>
            </a:r>
            <a:r>
              <a:rPr sz="1850" spc="-1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are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then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being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redirected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brand’s</a:t>
            </a:r>
            <a:r>
              <a:rPr sz="1850" spc="-13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website.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319" y="2346959"/>
              <a:ext cx="9103360" cy="255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317561"/>
            <a:ext cx="10817225" cy="5505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97180" marR="5080" indent="-285115">
              <a:lnSpc>
                <a:spcPts val="1920"/>
              </a:lnSpc>
              <a:spcBef>
                <a:spcPts val="405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35" dirty="0">
                <a:latin typeface="Times New Roman"/>
                <a:cs typeface="Times New Roman"/>
              </a:rPr>
              <a:t>Now,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change</a:t>
            </a:r>
            <a:r>
              <a:rPr sz="1850" spc="-1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url</a:t>
            </a:r>
            <a:r>
              <a:rPr sz="1850" b="1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from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brand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website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to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some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other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website,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here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we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use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b="1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https://www.google.co.in/</a:t>
            </a:r>
            <a:r>
              <a:rPr sz="1850" b="1" spc="-160" dirty="0">
                <a:solidFill>
                  <a:srgbClr val="0462C1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hit </a:t>
            </a:r>
            <a:r>
              <a:rPr sz="1850" spc="-10" dirty="0">
                <a:latin typeface="Times New Roman"/>
                <a:cs typeface="Times New Roman"/>
              </a:rPr>
              <a:t>enter.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4640" y="2438399"/>
              <a:ext cx="9062720" cy="2676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15" dirty="0"/>
              <a:t> </a:t>
            </a:r>
            <a:r>
              <a:rPr dirty="0"/>
              <a:t>–</a:t>
            </a:r>
            <a:r>
              <a:rPr spc="5" dirty="0"/>
              <a:t> </a:t>
            </a:r>
            <a:r>
              <a:rPr dirty="0"/>
              <a:t>open</a:t>
            </a:r>
            <a:r>
              <a:rPr spc="-75" dirty="0"/>
              <a:t> </a:t>
            </a:r>
            <a:r>
              <a:rPr spc="-10" dirty="0"/>
              <a:t>redirection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582" y="1319466"/>
            <a:ext cx="5081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8140" algn="l"/>
              </a:tabLst>
            </a:pPr>
            <a:r>
              <a:rPr sz="2000" spc="-40" dirty="0">
                <a:latin typeface="Times New Roman"/>
                <a:cs typeface="Times New Roman"/>
              </a:rPr>
              <a:t>We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redirected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destination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url.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879600"/>
            <a:ext cx="11389360" cy="4516272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458531"/>
            <a:ext cx="87553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SzPct val="92500"/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hacker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redirect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malicious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phishing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sites.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10353040" cy="1429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ts val="2280"/>
              </a:lnSpc>
              <a:spcBef>
                <a:spcPts val="100"/>
              </a:spcBef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Referrers.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Design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avoid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redirects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forwards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practice.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unavoidable,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358140">
              <a:lnSpc>
                <a:spcPts val="2165"/>
              </a:lnSpc>
            </a:pPr>
            <a:r>
              <a:rPr sz="2000" dirty="0">
                <a:latin typeface="Times New Roman"/>
                <a:cs typeface="Times New Roman"/>
              </a:rPr>
              <a:t>target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URL:token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mapping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validated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server.</a:t>
            </a:r>
            <a:endParaRPr sz="2000">
              <a:latin typeface="Times New Roman"/>
              <a:cs typeface="Times New Roman"/>
            </a:endParaRPr>
          </a:p>
          <a:p>
            <a:pPr marL="358140" marR="222250" indent="-346075">
              <a:lnSpc>
                <a:spcPts val="2160"/>
              </a:lnSpc>
              <a:spcBef>
                <a:spcPts val="155"/>
              </a:spcBef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Verify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patterns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regular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expressions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belong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valid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URLs. </a:t>
            </a: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malicious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check.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642173"/>
            <a:ext cx="10137775" cy="16840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8140" marR="514350" indent="-346075">
              <a:lnSpc>
                <a:spcPts val="2160"/>
              </a:lnSpc>
              <a:spcBef>
                <a:spcPts val="37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https://www.netsparker.com/blog/web-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security/open-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redirection-</a:t>
            </a:r>
            <a:r>
              <a:rPr sz="20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vulnerability-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information-</a:t>
            </a:r>
            <a:r>
              <a:rPr sz="2000" spc="-10" dirty="0">
                <a:solidFill>
                  <a:srgbClr val="0462C1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prevention/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69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https://spanning.com/blog/open-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redirection-</a:t>
            </a:r>
            <a:r>
              <a:rPr sz="20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vulnerability-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web-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based-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application-security-part-</a:t>
            </a:r>
            <a:r>
              <a:rPr sz="20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1/</a:t>
            </a:r>
            <a:endParaRPr sz="2000">
              <a:latin typeface="Times New Roman"/>
              <a:cs typeface="Times New Roman"/>
            </a:endParaRPr>
          </a:p>
          <a:p>
            <a:pPr marL="358140" marR="991869" indent="-346075">
              <a:lnSpc>
                <a:spcPts val="2160"/>
              </a:lnSpc>
              <a:spcBef>
                <a:spcPts val="107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https://www.trustwave.com/en-us/resources/blogs/spiderlabs-blog/understanding-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and-</a:t>
            </a:r>
            <a:r>
              <a:rPr sz="2000" spc="-20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discovering-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open-</a:t>
            </a:r>
            <a:r>
              <a:rPr sz="20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redirect-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vulnerabilities/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15.</a:t>
            </a:r>
            <a:r>
              <a:rPr spc="-120" dirty="0"/>
              <a:t> </a:t>
            </a:r>
            <a:r>
              <a:rPr dirty="0"/>
              <a:t>Bruteforce</a:t>
            </a:r>
            <a:r>
              <a:rPr spc="80" dirty="0"/>
              <a:t> </a:t>
            </a:r>
            <a:r>
              <a:rPr dirty="0"/>
              <a:t>Exploitation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Coupon</a:t>
            </a:r>
            <a:r>
              <a:rPr spc="-100" dirty="0"/>
              <a:t> </a:t>
            </a:r>
            <a:r>
              <a:rPr spc="-10" dirty="0"/>
              <a:t>Codes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20367" y="2243835"/>
          <a:ext cx="8198484" cy="2406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78130" marR="263525" indent="-635" algn="ctr">
                        <a:lnSpc>
                          <a:spcPts val="1680"/>
                        </a:lnSpc>
                      </a:pPr>
                      <a:r>
                        <a:rPr sz="14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Bruteforce </a:t>
                      </a:r>
                      <a:r>
                        <a:rPr sz="1450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Exploitation </a:t>
                      </a:r>
                      <a:r>
                        <a:rPr sz="14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(Severe)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45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45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4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4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brute</a:t>
                      </a:r>
                      <a:r>
                        <a:rPr sz="145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forcing</a:t>
                      </a:r>
                      <a:r>
                        <a:rPr sz="14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4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14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14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30" dirty="0">
                          <a:latin typeface="Times New Roman"/>
                          <a:cs typeface="Times New Roman"/>
                        </a:rPr>
                        <a:t>exploited</a:t>
                      </a:r>
                      <a:r>
                        <a:rPr sz="14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4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discounts.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Clr>
                          <a:srgbClr val="000000"/>
                        </a:buClr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http://15.207.106.113/cart/apply_coupon.php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317561"/>
            <a:ext cx="10859135" cy="8089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97180" marR="5080" indent="-285115">
              <a:lnSpc>
                <a:spcPts val="1920"/>
              </a:lnSpc>
              <a:spcBef>
                <a:spcPts val="405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Upon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adding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items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cart,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you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will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up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in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screen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like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this,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where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see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apply</a:t>
            </a:r>
            <a:r>
              <a:rPr sz="1850" b="1" spc="-3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coupon</a:t>
            </a:r>
            <a:r>
              <a:rPr sz="1850" b="1" spc="-13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section</a:t>
            </a:r>
            <a:r>
              <a:rPr sz="1850" b="1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an </a:t>
            </a:r>
            <a:r>
              <a:rPr sz="1850" spc="-10" dirty="0">
                <a:latin typeface="Times New Roman"/>
                <a:cs typeface="Times New Roman"/>
              </a:rPr>
              <a:t>example.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1989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Type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in </a:t>
            </a:r>
            <a:r>
              <a:rPr sz="1850" b="1" spc="-10" dirty="0">
                <a:latin typeface="Times New Roman"/>
                <a:cs typeface="Times New Roman"/>
              </a:rPr>
              <a:t>UL_6666</a:t>
            </a:r>
            <a:r>
              <a:rPr sz="1850" b="1" spc="-16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in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apply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coupon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section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and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intercept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request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using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Burp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Suite.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3519" y="2834640"/>
              <a:ext cx="6664959" cy="3505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475676"/>
            <a:ext cx="65157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indent="-23367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containing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coupon </a:t>
            </a:r>
            <a:r>
              <a:rPr sz="2000" b="1" spc="-10" dirty="0">
                <a:latin typeface="Times New Roman"/>
                <a:cs typeface="Times New Roman"/>
              </a:rPr>
              <a:t>code</a:t>
            </a:r>
            <a:r>
              <a:rPr sz="2000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9" y="2590799"/>
              <a:ext cx="11074400" cy="2265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492" y="1281049"/>
            <a:ext cx="3802379" cy="17049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6379" marR="5080" indent="-234315">
              <a:lnSpc>
                <a:spcPct val="90100"/>
              </a:lnSpc>
              <a:spcBef>
                <a:spcPts val="340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shoot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combinations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Digit </a:t>
            </a:r>
            <a:r>
              <a:rPr sz="2000" dirty="0">
                <a:latin typeface="Times New Roman"/>
                <a:cs typeface="Times New Roman"/>
              </a:rPr>
              <a:t>numbers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upon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successful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hit,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response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containing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valid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coupon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code.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use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 code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discount.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492" y="3754056"/>
            <a:ext cx="3792220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6379" marR="5080" indent="-234315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Valid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coupon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UL_1247</a:t>
            </a:r>
            <a:r>
              <a:rPr sz="2000" b="1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6" name="object 6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7359" y="1290320"/>
              <a:ext cx="7569200" cy="5039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Extremely</a:t>
            </a:r>
            <a:r>
              <a:rPr spc="-65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468691"/>
            <a:ext cx="10529570" cy="162306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325120">
              <a:lnSpc>
                <a:spcPts val="1760"/>
              </a:lnSpc>
              <a:spcBef>
                <a:spcPts val="295"/>
              </a:spcBef>
            </a:pPr>
            <a:r>
              <a:rPr sz="1600" dirty="0">
                <a:latin typeface="Times New Roman"/>
                <a:cs typeface="Times New Roman"/>
              </a:rPr>
              <a:t>Using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this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vulnerability,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attacker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execute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arbitrary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SQL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commands</a:t>
            </a:r>
            <a:r>
              <a:rPr sz="1600" spc="2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Lifestyle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store</a:t>
            </a:r>
            <a:r>
              <a:rPr sz="1600" spc="2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server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gain </a:t>
            </a:r>
            <a:r>
              <a:rPr sz="1600" spc="-10" dirty="0">
                <a:latin typeface="Times New Roman"/>
                <a:cs typeface="Times New Roman"/>
              </a:rPr>
              <a:t>complete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access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to </a:t>
            </a:r>
            <a:r>
              <a:rPr sz="1600" spc="-10" dirty="0">
                <a:latin typeface="Times New Roman"/>
                <a:cs typeface="Times New Roman"/>
              </a:rPr>
              <a:t>internal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databases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along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all</a:t>
            </a:r>
            <a:r>
              <a:rPr sz="1600" spc="-20" dirty="0">
                <a:latin typeface="Times New Roman"/>
                <a:cs typeface="Times New Roman"/>
              </a:rPr>
              <a:t> customer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inside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it.</a:t>
            </a:r>
            <a:endParaRPr sz="1600">
              <a:latin typeface="Times New Roman"/>
              <a:cs typeface="Times New Roman"/>
            </a:endParaRPr>
          </a:p>
          <a:p>
            <a:pPr marL="12700" marR="673735">
              <a:lnSpc>
                <a:spcPts val="1680"/>
              </a:lnSpc>
              <a:spcBef>
                <a:spcPts val="1030"/>
              </a:spcBef>
            </a:pPr>
            <a:r>
              <a:rPr sz="1600" dirty="0">
                <a:latin typeface="Times New Roman"/>
                <a:cs typeface="Times New Roman"/>
              </a:rPr>
              <a:t>Below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screenshot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users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table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which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shows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credentials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being leaked,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although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password</a:t>
            </a:r>
            <a:r>
              <a:rPr sz="1600" spc="-1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encrypted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yet </a:t>
            </a:r>
            <a:r>
              <a:rPr sz="1600" dirty="0">
                <a:latin typeface="Times New Roman"/>
                <a:cs typeface="Times New Roman"/>
              </a:rPr>
              <a:t>vulnerable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misused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hackers.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ts val="1760"/>
              </a:lnSpc>
              <a:spcBef>
                <a:spcPts val="980"/>
              </a:spcBef>
            </a:pPr>
            <a:r>
              <a:rPr sz="1600" spc="-10" dirty="0">
                <a:latin typeface="Times New Roman"/>
                <a:cs typeface="Times New Roman"/>
              </a:rPr>
              <a:t>Attacker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 this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information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login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admin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panels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 gain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complete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admin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level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access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website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which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could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30" dirty="0">
                <a:latin typeface="Times New Roman"/>
                <a:cs typeface="Times New Roman"/>
              </a:rPr>
              <a:t>lead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complete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compromise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server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 all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other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servers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connected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it.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3297A-E90D-B727-2BF9-85CF97240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81400"/>
            <a:ext cx="11125200" cy="2469438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coupon</a:t>
            </a:r>
            <a:r>
              <a:rPr spc="-110" dirty="0"/>
              <a:t> </a:t>
            </a:r>
            <a:r>
              <a:rPr dirty="0"/>
              <a:t>code</a:t>
            </a:r>
            <a:r>
              <a:rPr spc="-30" dirty="0"/>
              <a:t> </a:t>
            </a:r>
            <a:r>
              <a:rPr dirty="0"/>
              <a:t>applied</a:t>
            </a:r>
            <a:r>
              <a:rPr spc="45" dirty="0"/>
              <a:t> </a:t>
            </a:r>
            <a:r>
              <a:rPr spc="-10" dirty="0"/>
              <a:t>successfully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59" y="1645920"/>
              <a:ext cx="6278879" cy="4409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spc="-10" dirty="0"/>
              <a:t>Severe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458531"/>
            <a:ext cx="10196195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97180" marR="5080" indent="-285115">
              <a:lnSpc>
                <a:spcPts val="2160"/>
              </a:lnSpc>
              <a:spcBef>
                <a:spcPts val="375"/>
              </a:spcBef>
              <a:buSzPct val="92500"/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Attacker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easily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items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extreme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discounts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turn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cause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huge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company.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9879965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ts val="2280"/>
              </a:lnSpc>
              <a:spcBef>
                <a:spcPts val="100"/>
              </a:spcBef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Coupon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limited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regenerated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sometime.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ts val="2280"/>
              </a:lnSpc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Coupon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random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alpha-</a:t>
            </a:r>
            <a:r>
              <a:rPr sz="2000" dirty="0">
                <a:latin typeface="Times New Roman"/>
                <a:cs typeface="Times New Roman"/>
              </a:rPr>
              <a:t>numeric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characters.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642173"/>
            <a:ext cx="10187305" cy="10020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8140" marR="5080" indent="-346075">
              <a:lnSpc>
                <a:spcPts val="2160"/>
              </a:lnSpc>
              <a:spcBef>
                <a:spcPts val="37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https://www.digitalcommerce360.com/2017/03/17/prevent-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fraud-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brute-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force-online-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coupon-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gift-</a:t>
            </a:r>
            <a:r>
              <a:rPr sz="2000" spc="-10" dirty="0">
                <a:solidFill>
                  <a:srgbClr val="0462C1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card-attacks/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69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https://www.couponxoo.com/brute-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force-attack-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coupon-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code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8688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16.</a:t>
            </a:r>
            <a:r>
              <a:rPr spc="-135" dirty="0"/>
              <a:t> </a:t>
            </a:r>
            <a:r>
              <a:rPr dirty="0"/>
              <a:t>Command</a:t>
            </a:r>
            <a:r>
              <a:rPr spc="-35" dirty="0"/>
              <a:t> </a:t>
            </a:r>
            <a:r>
              <a:rPr dirty="0"/>
              <a:t>Execution</a:t>
            </a:r>
            <a:r>
              <a:rPr spc="45" dirty="0"/>
              <a:t> </a:t>
            </a:r>
            <a:r>
              <a:rPr spc="-10" dirty="0"/>
              <a:t>Vulnerability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3417" y="2426842"/>
          <a:ext cx="8881745" cy="271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37490" marR="217804" indent="-2286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Command Execution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Vulnerability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6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URLs</a:t>
                      </a:r>
                      <a:r>
                        <a:rPr sz="16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command</a:t>
                      </a:r>
                      <a:r>
                        <a:rPr sz="1600" spc="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execution,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URLs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http://13.233.65.117/wondercms/files/b374kmini.php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http://13.127.150.195/admin31/console.php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8573135" cy="809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Navigate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Times New Roman"/>
                <a:cs typeface="Times New Roman"/>
              </a:rPr>
              <a:t>Blog</a:t>
            </a:r>
            <a:r>
              <a:rPr sz="1850" b="1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section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website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login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admin.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1964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Now,</a:t>
            </a:r>
            <a:r>
              <a:rPr sz="1850" spc="-13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navigate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Settings</a:t>
            </a:r>
            <a:r>
              <a:rPr sz="1850" b="1" spc="-13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then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go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Times New Roman"/>
                <a:cs typeface="Times New Roman"/>
              </a:rPr>
              <a:t>Files</a:t>
            </a:r>
            <a:r>
              <a:rPr sz="1850" b="1" spc="-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option.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2110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0" dirty="0">
                <a:latin typeface="Times New Roman"/>
                <a:cs typeface="Times New Roman"/>
              </a:rPr>
              <a:t>You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will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notice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Remove</a:t>
            </a:r>
            <a:r>
              <a:rPr sz="1850" b="1" spc="-95" dirty="0">
                <a:latin typeface="Times New Roman"/>
                <a:cs typeface="Times New Roman"/>
              </a:rPr>
              <a:t> </a:t>
            </a:r>
            <a:r>
              <a:rPr sz="1850" b="1" spc="-35" dirty="0">
                <a:latin typeface="Times New Roman"/>
                <a:cs typeface="Times New Roman"/>
              </a:rPr>
              <a:t>Files</a:t>
            </a:r>
            <a:r>
              <a:rPr sz="1850" b="1" spc="-1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section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here,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click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on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/wondercms/files/</a:t>
            </a:r>
            <a:r>
              <a:rPr sz="1850" b="1" spc="-10" dirty="0">
                <a:latin typeface="Times New Roman"/>
                <a:cs typeface="Times New Roman"/>
              </a:rPr>
              <a:t>b374kmini.php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0" y="2377440"/>
              <a:ext cx="4572000" cy="4053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10472420" cy="550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It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looks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like,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this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is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 </a:t>
            </a:r>
            <a:r>
              <a:rPr sz="1850" spc="-20" dirty="0">
                <a:latin typeface="Times New Roman"/>
                <a:cs typeface="Times New Roman"/>
              </a:rPr>
              <a:t>small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and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simple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PHP-</a:t>
            </a:r>
            <a:r>
              <a:rPr sz="1850" spc="-10" dirty="0">
                <a:latin typeface="Times New Roman"/>
                <a:cs typeface="Times New Roman"/>
              </a:rPr>
              <a:t>shell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that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has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an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explorer,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allows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shell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command</a:t>
            </a:r>
            <a:r>
              <a:rPr sz="1850" spc="-18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execution,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mysql</a:t>
            </a:r>
            <a:endParaRPr sz="1850">
              <a:latin typeface="Times New Roman"/>
              <a:cs typeface="Times New Roman"/>
            </a:endParaRPr>
          </a:p>
          <a:p>
            <a:pPr marL="297180">
              <a:lnSpc>
                <a:spcPts val="2070"/>
              </a:lnSpc>
            </a:pPr>
            <a:r>
              <a:rPr sz="1850" spc="-10" dirty="0">
                <a:latin typeface="Times New Roman"/>
                <a:cs typeface="Times New Roman"/>
              </a:rPr>
              <a:t>queries,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more.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9359" y="2479040"/>
              <a:ext cx="7193280" cy="1889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6050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4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command</a:t>
            </a:r>
            <a:r>
              <a:rPr spc="-25" dirty="0"/>
              <a:t> </a:t>
            </a:r>
            <a:r>
              <a:rPr spc="-10" dirty="0"/>
              <a:t>execution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466915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Type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in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Command:</a:t>
            </a:r>
            <a:r>
              <a:rPr sz="1850" spc="335" dirty="0">
                <a:latin typeface="Times New Roman"/>
                <a:cs typeface="Times New Roman"/>
              </a:rPr>
              <a:t> </a:t>
            </a:r>
            <a:r>
              <a:rPr sz="1850" b="1" spc="-30" dirty="0">
                <a:latin typeface="Times New Roman"/>
                <a:cs typeface="Times New Roman"/>
              </a:rPr>
              <a:t>whoami</a:t>
            </a:r>
            <a:r>
              <a:rPr sz="1850" b="1" spc="-24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press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b="1" spc="-25" dirty="0">
                <a:latin typeface="Times New Roman"/>
                <a:cs typeface="Times New Roman"/>
              </a:rPr>
              <a:t>Go!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3385502"/>
            <a:ext cx="415607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command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was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executed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successfully.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6" name="object 6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800" y="1828799"/>
              <a:ext cx="11074400" cy="8839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4959" y="4003040"/>
              <a:ext cx="6482080" cy="1717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11059160" cy="1049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As a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customer,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40" dirty="0">
                <a:latin typeface="Times New Roman"/>
                <a:cs typeface="Times New Roman"/>
              </a:rPr>
              <a:t>Login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your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account.</a:t>
            </a:r>
            <a:endParaRPr sz="1850">
              <a:latin typeface="Times New Roman"/>
              <a:cs typeface="Times New Roman"/>
            </a:endParaRPr>
          </a:p>
          <a:p>
            <a:pPr marL="297180" marR="5080" indent="-285115">
              <a:lnSpc>
                <a:spcPct val="88400"/>
              </a:lnSpc>
              <a:spcBef>
                <a:spcPts val="11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Now,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forcefully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type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in the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url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for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going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3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admin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console</a:t>
            </a:r>
            <a:r>
              <a:rPr sz="1850" spc="-180" dirty="0">
                <a:latin typeface="Times New Roman"/>
                <a:cs typeface="Times New Roman"/>
              </a:rPr>
              <a:t> </a:t>
            </a:r>
            <a:r>
              <a:rPr sz="185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http://13.127.150.195/admin31/console.php</a:t>
            </a:r>
            <a:r>
              <a:rPr sz="1850" spc="-25" dirty="0">
                <a:solidFill>
                  <a:srgbClr val="0462C1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(you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came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know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about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this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url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while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testing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vulnerabilities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for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Vulnerability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Report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No.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4,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Rate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Limiting</a:t>
            </a:r>
            <a:r>
              <a:rPr sz="1850" spc="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Flaws),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and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press enter.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0" y="2489199"/>
              <a:ext cx="10424160" cy="3901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6050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4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command</a:t>
            </a:r>
            <a:r>
              <a:rPr spc="-25" dirty="0"/>
              <a:t> </a:t>
            </a:r>
            <a:r>
              <a:rPr spc="-10" dirty="0"/>
              <a:t>execution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897953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It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seems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like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we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execute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commands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here,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40" dirty="0">
                <a:latin typeface="Times New Roman"/>
                <a:cs typeface="Times New Roman"/>
              </a:rPr>
              <a:t>let’s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try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by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typing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whoami</a:t>
            </a:r>
            <a:r>
              <a:rPr sz="1850" b="1" spc="-2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press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SUBMIT!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2886773"/>
            <a:ext cx="415607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command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was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executed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successfully.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6" name="object 6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5119" y="1686559"/>
              <a:ext cx="6461759" cy="9855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9" y="3383280"/>
              <a:ext cx="6461759" cy="3200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3963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478978"/>
            <a:ext cx="10243185" cy="287464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precautions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avoid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exploitation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SQL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injections:</a:t>
            </a:r>
            <a:endParaRPr sz="2000">
              <a:latin typeface="Times New Roman"/>
              <a:cs typeface="Times New Roman"/>
            </a:endParaRPr>
          </a:p>
          <a:p>
            <a:pPr marL="704215" marR="861694" indent="-233679">
              <a:lnSpc>
                <a:spcPts val="2160"/>
              </a:lnSpc>
              <a:spcBef>
                <a:spcPts val="515"/>
              </a:spcBef>
              <a:buFont typeface="Arial MT"/>
              <a:buChar char="•"/>
              <a:tabLst>
                <a:tab pos="704215" algn="l"/>
              </a:tabLst>
            </a:pPr>
            <a:r>
              <a:rPr sz="2000" dirty="0">
                <a:latin typeface="Times New Roman"/>
                <a:cs typeface="Times New Roman"/>
              </a:rPr>
              <a:t>Prepared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Statements: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SQL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prepared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statements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available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development </a:t>
            </a:r>
            <a:r>
              <a:rPr sz="2000" dirty="0">
                <a:latin typeface="Times New Roman"/>
                <a:cs typeface="Times New Roman"/>
              </a:rPr>
              <a:t>languages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avoid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attacker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able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modify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SQL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query.</a:t>
            </a:r>
            <a:endParaRPr sz="2000">
              <a:latin typeface="Times New Roman"/>
              <a:cs typeface="Times New Roman"/>
            </a:endParaRPr>
          </a:p>
          <a:p>
            <a:pPr marL="704215" marR="5080" indent="-233679">
              <a:lnSpc>
                <a:spcPts val="2160"/>
              </a:lnSpc>
              <a:spcBef>
                <a:spcPts val="565"/>
              </a:spcBef>
              <a:buFont typeface="Arial MT"/>
              <a:buChar char="•"/>
              <a:tabLst>
                <a:tab pos="704215" algn="l"/>
              </a:tabLst>
            </a:pPr>
            <a:r>
              <a:rPr sz="2000" dirty="0">
                <a:latin typeface="Times New Roman"/>
                <a:cs typeface="Times New Roman"/>
              </a:rPr>
              <a:t>Character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encoding: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taking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accept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characters, </a:t>
            </a:r>
            <a:r>
              <a:rPr sz="2000" dirty="0">
                <a:latin typeface="Times New Roman"/>
                <a:cs typeface="Times New Roman"/>
              </a:rPr>
              <a:t>encode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it.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Example.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Convert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‘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 \’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“ to \”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\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 \\.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 suggested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standard </a:t>
            </a:r>
            <a:r>
              <a:rPr sz="2000" dirty="0">
                <a:latin typeface="Times New Roman"/>
                <a:cs typeface="Times New Roman"/>
              </a:rPr>
              <a:t>encoding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special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encoding,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encoding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etc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Do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admin/root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user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Disable/remove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default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accounts,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passwords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databases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Assign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permissions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permissions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697" y="508635"/>
            <a:ext cx="7847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Extremely</a:t>
            </a:r>
            <a:r>
              <a:rPr spc="-65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850" y="1683448"/>
            <a:ext cx="8482965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consequences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command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execution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vary:-</a:t>
            </a:r>
            <a:endParaRPr sz="2000">
              <a:latin typeface="Times New Roman"/>
              <a:cs typeface="Times New Roman"/>
            </a:endParaRPr>
          </a:p>
          <a:p>
            <a:pPr marL="815340" lvl="1" indent="-34544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including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takeover, 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overloaded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database.</a:t>
            </a:r>
            <a:endParaRPr sz="2000">
              <a:latin typeface="Times New Roman"/>
              <a:cs typeface="Times New Roman"/>
            </a:endParaRPr>
          </a:p>
          <a:p>
            <a:pPr marL="815340" lvl="1" indent="-34544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forwarding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attacks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back-</a:t>
            </a:r>
            <a:r>
              <a:rPr sz="2000" dirty="0">
                <a:latin typeface="Times New Roman"/>
                <a:cs typeface="Times New Roman"/>
              </a:rPr>
              <a:t>end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 marL="815340" lvl="1" indent="-345440">
              <a:lnSpc>
                <a:spcPct val="100000"/>
              </a:lnSpc>
              <a:buFont typeface="Wingdings"/>
              <a:buChar char=""/>
              <a:tabLst>
                <a:tab pos="815340" algn="l"/>
              </a:tabLst>
            </a:pPr>
            <a:r>
              <a:rPr sz="2000" spc="-30" dirty="0">
                <a:latin typeface="Times New Roman"/>
                <a:cs typeface="Times New Roman"/>
              </a:rPr>
              <a:t>client-</a:t>
            </a:r>
            <a:r>
              <a:rPr sz="2000" dirty="0">
                <a:latin typeface="Times New Roman"/>
                <a:cs typeface="Times New Roman"/>
              </a:rPr>
              <a:t>side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attacks,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simple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defacement.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81149"/>
            <a:ext cx="4709160" cy="728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8140" indent="-345440">
              <a:lnSpc>
                <a:spcPts val="2765"/>
              </a:lnSpc>
              <a:spcBef>
                <a:spcPts val="105"/>
              </a:spcBef>
              <a:buFont typeface="Arial MT"/>
              <a:buChar char="•"/>
              <a:tabLst>
                <a:tab pos="358140" algn="l"/>
              </a:tabLst>
            </a:pPr>
            <a:r>
              <a:rPr sz="2400" dirty="0">
                <a:latin typeface="Times New Roman"/>
                <a:cs typeface="Times New Roman"/>
              </a:rPr>
              <a:t>Hide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Upload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Screen.</a:t>
            </a:r>
            <a:endParaRPr sz="2400">
              <a:latin typeface="Times New Roman"/>
              <a:cs typeface="Times New Roman"/>
            </a:endParaRPr>
          </a:p>
          <a:p>
            <a:pPr marL="358140" indent="-345440">
              <a:lnSpc>
                <a:spcPts val="2765"/>
              </a:lnSpc>
              <a:buFont typeface="Arial MT"/>
              <a:buChar char="•"/>
              <a:tabLst>
                <a:tab pos="358140" algn="l"/>
              </a:tabLst>
            </a:pPr>
            <a:r>
              <a:rPr sz="2400" dirty="0">
                <a:latin typeface="Times New Roman"/>
                <a:cs typeface="Times New Roman"/>
              </a:rPr>
              <a:t>Delete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php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shells.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51291"/>
            <a:ext cx="7070725" cy="81851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1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https://miniphpshell.wordpress.com/2009/10/13/b374k-</a:t>
            </a:r>
            <a:r>
              <a:rPr sz="20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mini-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shell/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72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https://owasp.org/www-community/attacks/Command_Injection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17.</a:t>
            </a:r>
            <a:r>
              <a:rPr spc="-160" dirty="0"/>
              <a:t> </a:t>
            </a:r>
            <a:r>
              <a:rPr dirty="0"/>
              <a:t>Forced</a:t>
            </a:r>
            <a:r>
              <a:rPr spc="100" dirty="0"/>
              <a:t> </a:t>
            </a:r>
            <a:r>
              <a:rPr spc="-10" dirty="0"/>
              <a:t>Browsing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20367" y="2243835"/>
          <a:ext cx="8198484" cy="2406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00050" marR="70485" indent="-305435">
                        <a:lnSpc>
                          <a:spcPts val="1680"/>
                        </a:lnSpc>
                      </a:pPr>
                      <a:r>
                        <a:rPr sz="14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Forced</a:t>
                      </a:r>
                      <a:r>
                        <a:rPr sz="1450" spc="-11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Browsing </a:t>
                      </a:r>
                      <a:r>
                        <a:rPr sz="14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(Severe)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45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45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URLs</a:t>
                      </a:r>
                      <a:r>
                        <a:rPr sz="14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45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4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forced</a:t>
                      </a:r>
                      <a:r>
                        <a:rPr sz="145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browsing.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</a:pP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http://13.233.24.9/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25" dirty="0">
                          <a:latin typeface="Times New Roman"/>
                          <a:cs typeface="Times New Roman"/>
                        </a:rPr>
                        <a:t>Forced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URLs</a:t>
                      </a:r>
                      <a:r>
                        <a:rPr sz="145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680"/>
                        </a:lnSpc>
                        <a:buClr>
                          <a:srgbClr val="000000"/>
                        </a:buClr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http://13.233.65.117/admin31/dashboard.php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Clr>
                          <a:srgbClr val="000000"/>
                        </a:buClr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http://13.127.150.195/admin31/console.php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434147"/>
            <a:ext cx="11155680" cy="805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As a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customer,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40" dirty="0">
                <a:latin typeface="Times New Roman"/>
                <a:cs typeface="Times New Roman"/>
              </a:rPr>
              <a:t>Login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your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account.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1964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Now,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forcefully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type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in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url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for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going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4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admin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dashboard</a:t>
            </a:r>
            <a:r>
              <a:rPr sz="1850" spc="-200" dirty="0">
                <a:latin typeface="Times New Roman"/>
                <a:cs typeface="Times New Roman"/>
              </a:rPr>
              <a:t> </a:t>
            </a:r>
            <a:r>
              <a:rPr sz="1850" b="1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http://13.233.65.117/admin31/dashboard.php</a:t>
            </a:r>
            <a:r>
              <a:rPr sz="1850" b="1" spc="-45" dirty="0">
                <a:solidFill>
                  <a:srgbClr val="0462C1"/>
                </a:solidFill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(you</a:t>
            </a:r>
            <a:endParaRPr sz="1850">
              <a:latin typeface="Times New Roman"/>
              <a:cs typeface="Times New Roman"/>
            </a:endParaRPr>
          </a:p>
          <a:p>
            <a:pPr marL="297180">
              <a:lnSpc>
                <a:spcPts val="2110"/>
              </a:lnSpc>
            </a:pPr>
            <a:r>
              <a:rPr sz="1850" spc="-20" dirty="0">
                <a:latin typeface="Times New Roman"/>
                <a:cs typeface="Times New Roman"/>
              </a:rPr>
              <a:t>came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know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about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this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url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while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testing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vulnerabilities</a:t>
            </a:r>
            <a:r>
              <a:rPr sz="1850" spc="-1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for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Vulnerability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Report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No.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4,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Rate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Limiting</a:t>
            </a:r>
            <a:r>
              <a:rPr sz="1850" spc="7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Flaws).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79" y="3495040"/>
              <a:ext cx="11521440" cy="1148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5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dirty="0"/>
              <a:t>admin</a:t>
            </a:r>
            <a:r>
              <a:rPr spc="-50" dirty="0"/>
              <a:t> </a:t>
            </a:r>
            <a:r>
              <a:rPr dirty="0"/>
              <a:t>dashboard</a:t>
            </a:r>
            <a:r>
              <a:rPr spc="20" dirty="0"/>
              <a:t> </a:t>
            </a:r>
            <a:r>
              <a:rPr spc="-10" dirty="0"/>
              <a:t>access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840" y="1838959"/>
              <a:ext cx="9672320" cy="44399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30617" y="1348422"/>
            <a:ext cx="8239759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spc="-35" dirty="0">
                <a:latin typeface="Calibri"/>
                <a:cs typeface="Calibri"/>
              </a:rPr>
              <a:t>Here</a:t>
            </a:r>
            <a:r>
              <a:rPr sz="1850" spc="-5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is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-40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access</a:t>
            </a:r>
            <a:r>
              <a:rPr sz="1850" spc="-8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to</a:t>
            </a:r>
            <a:r>
              <a:rPr sz="1850" spc="-10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-40" dirty="0">
                <a:latin typeface="Calibri"/>
                <a:cs typeface="Calibri"/>
              </a:rPr>
              <a:t> </a:t>
            </a:r>
            <a:r>
              <a:rPr sz="1850" spc="-30" dirty="0">
                <a:latin typeface="Calibri"/>
                <a:cs typeface="Calibri"/>
              </a:rPr>
              <a:t>complete</a:t>
            </a:r>
            <a:r>
              <a:rPr sz="1850" spc="-125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admin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dashboard</a:t>
            </a:r>
            <a:r>
              <a:rPr sz="1850" spc="-18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just</a:t>
            </a:r>
            <a:r>
              <a:rPr sz="1850" spc="-15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by</a:t>
            </a:r>
            <a:r>
              <a:rPr sz="1850" spc="45" dirty="0">
                <a:latin typeface="Calibri"/>
                <a:cs typeface="Calibri"/>
              </a:rPr>
              <a:t> </a:t>
            </a:r>
            <a:r>
              <a:rPr sz="1850" spc="-30" dirty="0">
                <a:latin typeface="Calibri"/>
                <a:cs typeface="Calibri"/>
              </a:rPr>
              <a:t>entering</a:t>
            </a:r>
            <a:r>
              <a:rPr sz="1850" spc="-8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its</a:t>
            </a:r>
            <a:r>
              <a:rPr sz="1850" spc="-85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complete</a:t>
            </a:r>
            <a:r>
              <a:rPr sz="1850" spc="-45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url.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5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dirty="0"/>
              <a:t>admin</a:t>
            </a:r>
            <a:r>
              <a:rPr spc="-50" dirty="0"/>
              <a:t> </a:t>
            </a:r>
            <a:r>
              <a:rPr dirty="0"/>
              <a:t>console</a:t>
            </a:r>
            <a:r>
              <a:rPr spc="30" dirty="0"/>
              <a:t> </a:t>
            </a:r>
            <a:r>
              <a:rPr spc="-10" dirty="0"/>
              <a:t>access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840" y="2245359"/>
              <a:ext cx="9672320" cy="36169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30617" y="1348422"/>
            <a:ext cx="7039609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spc="-35" dirty="0">
                <a:latin typeface="Calibri"/>
                <a:cs typeface="Calibri"/>
              </a:rPr>
              <a:t>Here</a:t>
            </a:r>
            <a:r>
              <a:rPr sz="1850" spc="-5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is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-50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access</a:t>
            </a:r>
            <a:r>
              <a:rPr sz="1850" spc="-9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to</a:t>
            </a:r>
            <a:r>
              <a:rPr sz="1850" spc="-10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-50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admin</a:t>
            </a:r>
            <a:r>
              <a:rPr sz="1850" spc="-25" dirty="0">
                <a:latin typeface="Calibri"/>
                <a:cs typeface="Calibri"/>
              </a:rPr>
              <a:t> console</a:t>
            </a:r>
            <a:r>
              <a:rPr sz="1850" spc="-1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just</a:t>
            </a:r>
            <a:r>
              <a:rPr sz="1850" spc="-16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by</a:t>
            </a:r>
            <a:r>
              <a:rPr sz="1850" spc="-45" dirty="0">
                <a:latin typeface="Calibri"/>
                <a:cs typeface="Calibri"/>
              </a:rPr>
              <a:t> </a:t>
            </a:r>
            <a:r>
              <a:rPr sz="1850" spc="-30" dirty="0">
                <a:latin typeface="Calibri"/>
                <a:cs typeface="Calibri"/>
              </a:rPr>
              <a:t>entering</a:t>
            </a:r>
            <a:r>
              <a:rPr sz="1850" spc="-8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its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complete</a:t>
            </a:r>
            <a:r>
              <a:rPr sz="1850" spc="-70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url.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spc="-10" dirty="0"/>
              <a:t>Severe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458531"/>
            <a:ext cx="597725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ts val="2280"/>
              </a:lnSpc>
              <a:spcBef>
                <a:spcPts val="100"/>
              </a:spcBef>
              <a:buSzPct val="92500"/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Attacker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admin</a:t>
            </a:r>
            <a:r>
              <a:rPr sz="2000" spc="-10" dirty="0">
                <a:latin typeface="Times New Roman"/>
                <a:cs typeface="Times New Roman"/>
              </a:rPr>
              <a:t> privileges.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ts val="2165"/>
              </a:lnSpc>
              <a:buSzPct val="92500"/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edit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items.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ts val="2280"/>
              </a:lnSpc>
              <a:buSzPct val="92500"/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execute any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harmful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command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console.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7294880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ts val="2280"/>
              </a:lnSpc>
              <a:spcBef>
                <a:spcPts val="100"/>
              </a:spcBef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side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performed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perfectly.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ts val="2280"/>
              </a:lnSpc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Make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admin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complicated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couldn’t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guessed.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51291"/>
            <a:ext cx="9973945" cy="109347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1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https://owasp.org/www-community/attacks/Forced_browsing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ts val="2285"/>
              </a:lnSpc>
              <a:spcBef>
                <a:spcPts val="72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https://campus.barracuda.com/product/webapplicationfirewall/doc/42049348/forced-browsing-</a:t>
            </a:r>
            <a:endParaRPr sz="2000">
              <a:latin typeface="Times New Roman"/>
              <a:cs typeface="Times New Roman"/>
            </a:endParaRPr>
          </a:p>
          <a:p>
            <a:pPr marL="358140">
              <a:lnSpc>
                <a:spcPts val="2285"/>
              </a:lnSpc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attack/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872" y="1407922"/>
            <a:ext cx="6254115" cy="941069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5110" indent="-232410">
              <a:lnSpc>
                <a:spcPct val="100000"/>
              </a:lnSpc>
              <a:spcBef>
                <a:spcPts val="819"/>
              </a:spcBef>
              <a:buClr>
                <a:srgbClr val="000000"/>
              </a:buClr>
              <a:buFont typeface="Arial MT"/>
              <a:buChar char="•"/>
              <a:tabLst>
                <a:tab pos="245110" algn="l"/>
              </a:tabLst>
            </a:pP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https://www.owasp.org/index.php/SQL_Injection</a:t>
            </a:r>
            <a:endParaRPr sz="2400">
              <a:latin typeface="Times New Roman"/>
              <a:cs typeface="Times New Roman"/>
            </a:endParaRPr>
          </a:p>
          <a:p>
            <a:pPr marL="245110" indent="-232410">
              <a:lnSpc>
                <a:spcPct val="100000"/>
              </a:lnSpc>
              <a:spcBef>
                <a:spcPts val="725"/>
              </a:spcBef>
              <a:buClr>
                <a:srgbClr val="000000"/>
              </a:buClr>
              <a:buFont typeface="Arial MT"/>
              <a:buChar char="•"/>
              <a:tabLst>
                <a:tab pos="245110" algn="l"/>
              </a:tabLst>
            </a:pP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https://en.wikipedia.org/wiki/SQL_injection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18.</a:t>
            </a:r>
            <a:r>
              <a:rPr spc="-160" dirty="0"/>
              <a:t> </a:t>
            </a:r>
            <a:r>
              <a:rPr spc="-20" dirty="0"/>
              <a:t>Cross-</a:t>
            </a:r>
            <a:r>
              <a:rPr dirty="0"/>
              <a:t>Site</a:t>
            </a:r>
            <a:r>
              <a:rPr spc="95" dirty="0"/>
              <a:t> </a:t>
            </a:r>
            <a:r>
              <a:rPr dirty="0"/>
              <a:t>Request</a:t>
            </a:r>
            <a:r>
              <a:rPr spc="30" dirty="0"/>
              <a:t> </a:t>
            </a:r>
            <a:r>
              <a:rPr spc="-10" dirty="0"/>
              <a:t>Forgery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20367" y="2243835"/>
          <a:ext cx="8198484" cy="2406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15570" marR="99060" indent="-11430" algn="ctr">
                        <a:lnSpc>
                          <a:spcPts val="1680"/>
                        </a:lnSpc>
                      </a:pPr>
                      <a:r>
                        <a:rPr sz="145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Cross-Site </a:t>
                      </a:r>
                      <a:r>
                        <a:rPr sz="14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Request</a:t>
                      </a:r>
                      <a:r>
                        <a:rPr sz="1450" spc="-1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Forgery </a:t>
                      </a:r>
                      <a:r>
                        <a:rPr sz="14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(Severe)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45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45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URLs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145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45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 cross-</a:t>
                      </a:r>
                      <a:r>
                        <a:rPr sz="1450" spc="-30" dirty="0">
                          <a:latin typeface="Times New Roman"/>
                          <a:cs typeface="Times New Roman"/>
                        </a:rPr>
                        <a:t>site</a:t>
                      </a:r>
                      <a:r>
                        <a:rPr sz="145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request</a:t>
                      </a:r>
                      <a:r>
                        <a:rPr sz="145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forgery.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URLs</a:t>
                      </a:r>
                      <a:r>
                        <a:rPr sz="1450" b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685"/>
                        </a:lnSpc>
                        <a:buClr>
                          <a:srgbClr val="000000"/>
                        </a:buClr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http://13.233.24.9/profile/change_password.php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Clr>
                          <a:srgbClr val="000000"/>
                        </a:buClr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http://13.</a:t>
                      </a: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233.24.9</a:t>
                      </a: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/cart/cart.php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433830"/>
            <a:ext cx="10401300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180" indent="-284480">
              <a:lnSpc>
                <a:spcPts val="2280"/>
              </a:lnSpc>
              <a:spcBef>
                <a:spcPts val="105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customer,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Login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account.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ts val="2165"/>
              </a:lnSpc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Go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My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Profile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section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click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Change</a:t>
            </a:r>
            <a:r>
              <a:rPr sz="2000" b="1" spc="1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Password</a:t>
            </a:r>
            <a:r>
              <a:rPr sz="2000" b="1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button,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appears.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ts val="2280"/>
              </a:lnSpc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Let’s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forge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how,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let’s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page.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879" y="2733040"/>
              <a:ext cx="9794240" cy="3596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74713"/>
            <a:ext cx="8491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125" dirty="0"/>
              <a:t> </a:t>
            </a:r>
            <a:r>
              <a:rPr dirty="0"/>
              <a:t>–</a:t>
            </a:r>
            <a:r>
              <a:rPr spc="-100" dirty="0"/>
              <a:t> </a:t>
            </a:r>
            <a:r>
              <a:rPr dirty="0"/>
              <a:t>password</a:t>
            </a:r>
            <a:r>
              <a:rPr spc="-45" dirty="0"/>
              <a:t> </a:t>
            </a:r>
            <a:r>
              <a:rPr dirty="0"/>
              <a:t>changed</a:t>
            </a:r>
            <a:r>
              <a:rPr spc="105" dirty="0"/>
              <a:t> </a:t>
            </a:r>
            <a:r>
              <a:rPr spc="-10" dirty="0"/>
              <a:t>successfully</a:t>
            </a:r>
          </a:p>
        </p:txBody>
      </p:sp>
      <p:sp>
        <p:nvSpPr>
          <p:cNvPr id="3" name="object 3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1358582"/>
            <a:ext cx="63912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spc="-10" dirty="0">
                <a:latin typeface="Times New Roman"/>
                <a:cs typeface="Times New Roman"/>
              </a:rPr>
              <a:t>Now,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make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update/change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" y="4410710"/>
            <a:ext cx="111461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spc="-20" dirty="0">
                <a:latin typeface="Times New Roman"/>
                <a:cs typeface="Times New Roman"/>
              </a:rPr>
              <a:t>Type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click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Update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button,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upon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clicking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Success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Message.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" y="5936932"/>
            <a:ext cx="99942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Now,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logout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login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again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logged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successfully.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59839" y="1808479"/>
            <a:ext cx="9672320" cy="3886200"/>
            <a:chOff x="1259839" y="1808479"/>
            <a:chExt cx="9672320" cy="38862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839" y="1808479"/>
              <a:ext cx="9672320" cy="24485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039" y="4958079"/>
              <a:ext cx="6197600" cy="736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307718"/>
            <a:ext cx="4451350" cy="2529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customer,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Login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account.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Shop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cart.</a:t>
            </a:r>
            <a:endParaRPr sz="2000">
              <a:latin typeface="Times New Roman"/>
              <a:cs typeface="Times New Roman"/>
            </a:endParaRPr>
          </a:p>
          <a:p>
            <a:pPr marL="297180" marR="346075" indent="-285115">
              <a:lnSpc>
                <a:spcPct val="90200"/>
              </a:lnSpc>
              <a:spcBef>
                <a:spcPts val="2160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Let’s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confirm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order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directly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pressing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b="1" dirty="0">
                <a:latin typeface="Times New Roman"/>
                <a:cs typeface="Times New Roman"/>
              </a:rPr>
              <a:t>CONFIRM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ORDER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button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this </a:t>
            </a:r>
            <a:r>
              <a:rPr sz="2000" dirty="0">
                <a:latin typeface="Times New Roman"/>
                <a:cs typeface="Times New Roman"/>
              </a:rPr>
              <a:t>page, let’s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HTML </a:t>
            </a:r>
            <a:r>
              <a:rPr sz="2000" spc="-10" dirty="0">
                <a:latin typeface="Times New Roman"/>
                <a:cs typeface="Times New Roman"/>
              </a:rPr>
              <a:t>page.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9" y="1310639"/>
              <a:ext cx="6116320" cy="4947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74713"/>
            <a:ext cx="79940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50" dirty="0"/>
              <a:t> </a:t>
            </a:r>
            <a:r>
              <a:rPr dirty="0"/>
              <a:t>–</a:t>
            </a:r>
            <a:r>
              <a:rPr spc="-35" dirty="0"/>
              <a:t> </a:t>
            </a:r>
            <a:r>
              <a:rPr dirty="0"/>
              <a:t>order</a:t>
            </a:r>
            <a:r>
              <a:rPr spc="-35" dirty="0"/>
              <a:t> </a:t>
            </a:r>
            <a:r>
              <a:rPr dirty="0"/>
              <a:t>confirmed</a:t>
            </a:r>
            <a:r>
              <a:rPr spc="-45" dirty="0"/>
              <a:t> </a:t>
            </a:r>
            <a:r>
              <a:rPr spc="-10" dirty="0"/>
              <a:t>successfully</a:t>
            </a:r>
          </a:p>
        </p:txBody>
      </p:sp>
      <p:sp>
        <p:nvSpPr>
          <p:cNvPr id="3" name="object 3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" y="1358582"/>
            <a:ext cx="52825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spc="-10" dirty="0">
                <a:latin typeface="Times New Roman"/>
                <a:cs typeface="Times New Roman"/>
              </a:rPr>
              <a:t>Now,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make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confirm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order.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1039" y="2174239"/>
            <a:ext cx="570992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74713"/>
            <a:ext cx="79940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50" dirty="0"/>
              <a:t> </a:t>
            </a:r>
            <a:r>
              <a:rPr dirty="0"/>
              <a:t>–</a:t>
            </a:r>
            <a:r>
              <a:rPr spc="-35" dirty="0"/>
              <a:t> </a:t>
            </a:r>
            <a:r>
              <a:rPr dirty="0"/>
              <a:t>order</a:t>
            </a:r>
            <a:r>
              <a:rPr spc="-35" dirty="0"/>
              <a:t> </a:t>
            </a:r>
            <a:r>
              <a:rPr dirty="0"/>
              <a:t>confirmed</a:t>
            </a:r>
            <a:r>
              <a:rPr spc="-45" dirty="0"/>
              <a:t> </a:t>
            </a:r>
            <a:r>
              <a:rPr spc="-10" dirty="0"/>
              <a:t>successfully</a:t>
            </a:r>
          </a:p>
        </p:txBody>
      </p:sp>
      <p:sp>
        <p:nvSpPr>
          <p:cNvPr id="3" name="object 3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500" y="1181735"/>
            <a:ext cx="2616835" cy="1857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8140" marR="5080" indent="-34607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Just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click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Confirm </a:t>
            </a:r>
            <a:r>
              <a:rPr sz="2000" b="1" dirty="0">
                <a:latin typeface="Times New Roman"/>
                <a:cs typeface="Times New Roman"/>
              </a:rPr>
              <a:t>Order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button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our </a:t>
            </a:r>
            <a:r>
              <a:rPr sz="2000" spc="-10" dirty="0">
                <a:latin typeface="Times New Roman"/>
                <a:cs typeface="Times New Roman"/>
              </a:rPr>
              <a:t>HTML </a:t>
            </a:r>
            <a:r>
              <a:rPr sz="2000" dirty="0">
                <a:latin typeface="Times New Roman"/>
                <a:cs typeface="Times New Roman"/>
              </a:rPr>
              <a:t>page,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10" dirty="0">
                <a:latin typeface="Times New Roman"/>
                <a:cs typeface="Times New Roman"/>
              </a:rPr>
              <a:t> confirmation </a:t>
            </a:r>
            <a:r>
              <a:rPr sz="2000" dirty="0">
                <a:latin typeface="Times New Roman"/>
                <a:cs typeface="Times New Roman"/>
              </a:rPr>
              <a:t>page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load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window.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9" y="1158239"/>
            <a:ext cx="8544560" cy="53848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spc="-10" dirty="0"/>
              <a:t>Severe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458531"/>
            <a:ext cx="10572750" cy="11550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97180" marR="5080" indent="-285115">
              <a:lnSpc>
                <a:spcPts val="2160"/>
              </a:lnSpc>
              <a:spcBef>
                <a:spcPts val="375"/>
              </a:spcBef>
              <a:buSzPct val="92500"/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Attacker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uploading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phishing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user </a:t>
            </a:r>
            <a:r>
              <a:rPr sz="2000" dirty="0">
                <a:latin typeface="Times New Roman"/>
                <a:cs typeface="Times New Roman"/>
              </a:rPr>
              <a:t>account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further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attacks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company.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ts val="2014"/>
              </a:lnSpc>
              <a:buSzPct val="92500"/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Attacker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confirm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consent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turn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lead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huge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297180">
              <a:lnSpc>
                <a:spcPts val="2280"/>
              </a:lnSpc>
            </a:pPr>
            <a:r>
              <a:rPr sz="2000" spc="-10" dirty="0">
                <a:latin typeface="Times New Roman"/>
                <a:cs typeface="Times New Roman"/>
              </a:rPr>
              <a:t>company.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10271760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ts val="2280"/>
              </a:lnSpc>
              <a:spcBef>
                <a:spcPts val="100"/>
              </a:spcBef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tokens 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session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cookies.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Ask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(temporary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OTP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permanent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login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password)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every</a:t>
            </a:r>
            <a:endParaRPr sz="2000">
              <a:latin typeface="Times New Roman"/>
              <a:cs typeface="Times New Roman"/>
            </a:endParaRPr>
          </a:p>
          <a:p>
            <a:pPr marL="358140">
              <a:lnSpc>
                <a:spcPts val="2165"/>
              </a:lnSpc>
            </a:pPr>
            <a:r>
              <a:rPr sz="2000" dirty="0">
                <a:latin typeface="Times New Roman"/>
                <a:cs typeface="Times New Roman"/>
              </a:rPr>
              <a:t>critical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while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deleting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account,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making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transaction,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358140" marR="200660" indent="-346075">
              <a:lnSpc>
                <a:spcPts val="2160"/>
              </a:lnSpc>
              <a:spcBef>
                <a:spcPts val="155"/>
              </a:spcBef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Implement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CSRF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tokens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attach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hidden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&lt;form&gt;.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documentation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related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programming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language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framework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</a:t>
            </a:r>
            <a:endParaRPr sz="2000">
              <a:latin typeface="Times New Roman"/>
              <a:cs typeface="Times New Roman"/>
            </a:endParaRPr>
          </a:p>
          <a:p>
            <a:pPr marL="358140" marR="5080" indent="-346075">
              <a:lnSpc>
                <a:spcPts val="2160"/>
              </a:lnSpc>
              <a:spcBef>
                <a:spcPts val="10"/>
              </a:spcBef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referrer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carrying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actions.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means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action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x.com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check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referrer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https://x.com/*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nothing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else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https://x.com.hacker.com/*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51291"/>
            <a:ext cx="6092825" cy="12255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1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https://owasp.org/www-community/attacks/csrf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72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https://en.wikipedia.org/wiki/Cross-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site_request_forgery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80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https://portswigger.net/web-security/csrf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5904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19.</a:t>
            </a:r>
            <a:r>
              <a:rPr spc="-215" dirty="0"/>
              <a:t> </a:t>
            </a:r>
            <a:r>
              <a:rPr dirty="0"/>
              <a:t>Seller</a:t>
            </a:r>
            <a:r>
              <a:rPr spc="110" dirty="0"/>
              <a:t> </a:t>
            </a:r>
            <a:r>
              <a:rPr dirty="0"/>
              <a:t>Account</a:t>
            </a:r>
            <a:r>
              <a:rPr spc="35" dirty="0"/>
              <a:t> </a:t>
            </a:r>
            <a:r>
              <a:rPr spc="-10" dirty="0"/>
              <a:t>Access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3417" y="2426842"/>
          <a:ext cx="8881745" cy="271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6370" marR="165100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Seller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Account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Access 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600" spc="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shows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seller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accounts</a:t>
                      </a:r>
                      <a:r>
                        <a:rPr sz="16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passwords.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http://15.206.159.87/userlist.txt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88601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2.</a:t>
            </a:r>
            <a:r>
              <a:rPr spc="-135" dirty="0"/>
              <a:t> </a:t>
            </a:r>
            <a:r>
              <a:rPr dirty="0"/>
              <a:t>Reflected</a:t>
            </a:r>
            <a:r>
              <a:rPr spc="-50" dirty="0"/>
              <a:t> </a:t>
            </a:r>
            <a:r>
              <a:rPr dirty="0"/>
              <a:t>Cross</a:t>
            </a:r>
            <a:r>
              <a:rPr spc="-110" dirty="0"/>
              <a:t> </a:t>
            </a:r>
            <a:r>
              <a:rPr dirty="0"/>
              <a:t>Site</a:t>
            </a:r>
            <a:r>
              <a:rPr spc="35" dirty="0"/>
              <a:t> </a:t>
            </a:r>
            <a:r>
              <a:rPr dirty="0"/>
              <a:t>Scripting</a:t>
            </a:r>
            <a:r>
              <a:rPr spc="25" dirty="0"/>
              <a:t> </a:t>
            </a:r>
            <a:r>
              <a:rPr spc="-10" dirty="0"/>
              <a:t>(XSS)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267938"/>
              </p:ext>
            </p:extLst>
          </p:nvPr>
        </p:nvGraphicFramePr>
        <p:xfrm>
          <a:off x="2034920" y="2288539"/>
          <a:ext cx="8108950" cy="2856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6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9890" marR="332740" indent="-40640" algn="just">
                        <a:lnSpc>
                          <a:spcPts val="1680"/>
                        </a:lnSpc>
                      </a:pPr>
                      <a:r>
                        <a:rPr sz="145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Cross</a:t>
                      </a:r>
                      <a:r>
                        <a:rPr sz="1450" spc="-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Site </a:t>
                      </a:r>
                      <a:r>
                        <a:rPr sz="14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Scripting (Severe)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 mentioned</a:t>
                      </a:r>
                      <a:r>
                        <a:rPr sz="145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parameters</a:t>
                      </a:r>
                      <a:r>
                        <a:rPr sz="145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145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45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reflected</a:t>
                      </a:r>
                      <a:r>
                        <a:rPr sz="145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XSS,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b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lang="en-US" sz="1450" spc="-10" dirty="0">
                          <a:latin typeface="Times New Roman"/>
                          <a:cs typeface="Times New Roman"/>
                          <a:hlinkClick r:id="rId2"/>
                        </a:rPr>
                        <a:t>http://</a:t>
                      </a:r>
                      <a:r>
                        <a:rPr lang="en-US" sz="1600" dirty="0">
                          <a:hlinkClick r:id="rId2"/>
                        </a:rPr>
                        <a:t>3.110.85.145/search/search.php?q=</a:t>
                      </a:r>
                      <a:r>
                        <a:rPr sz="1450" spc="-10" dirty="0">
                          <a:latin typeface="Times New Roman"/>
                          <a:cs typeface="Times New Roman"/>
                          <a:hlinkClick r:id="rId3"/>
                        </a:rPr>
                        <a:t>(</a:t>
                      </a:r>
                      <a:r>
                        <a:rPr sz="1450" b="1" i="1" spc="-10" dirty="0">
                          <a:latin typeface="Times New Roman"/>
                          <a:cs typeface="Times New Roman"/>
                          <a:hlinkClick r:id="rId3"/>
                        </a:rPr>
                        <a:t>here</a:t>
                      </a:r>
                      <a:r>
                        <a:rPr sz="1450" spc="-10" dirty="0">
                          <a:latin typeface="Times New Roman"/>
                          <a:cs typeface="Times New Roman"/>
                          <a:hlinkClick r:id="rId3"/>
                        </a:rPr>
                        <a:t>)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30" dirty="0">
                          <a:latin typeface="Times New Roman"/>
                          <a:cs typeface="Times New Roman"/>
                        </a:rPr>
                        <a:t>Parameters</a:t>
                      </a:r>
                      <a:r>
                        <a:rPr sz="145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spc="-50" dirty="0">
                          <a:latin typeface="Times New Roman"/>
                          <a:cs typeface="Times New Roman"/>
                        </a:rPr>
                        <a:t>q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  <a:buFont typeface="Arial MT"/>
                        <a:buChar char="•"/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Payload: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“&gt;&lt;script&gt;alert(1)&lt;/script&gt;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978789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Navigate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website,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at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homepage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add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b="1" spc="-30" dirty="0">
                <a:latin typeface="Times New Roman"/>
                <a:cs typeface="Times New Roman"/>
              </a:rPr>
              <a:t>/userlist.txt</a:t>
            </a:r>
            <a:r>
              <a:rPr sz="1850" b="1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after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URL,</a:t>
            </a:r>
            <a:r>
              <a:rPr sz="1850" spc="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following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page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is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opened.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99" y="3119120"/>
              <a:ext cx="8839200" cy="2028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114" dirty="0"/>
              <a:t> </a:t>
            </a:r>
            <a:r>
              <a:rPr dirty="0"/>
              <a:t>-</a:t>
            </a:r>
            <a:r>
              <a:rPr spc="-95" dirty="0"/>
              <a:t> </a:t>
            </a:r>
            <a:r>
              <a:rPr dirty="0"/>
              <a:t>attacker</a:t>
            </a:r>
            <a:r>
              <a:rPr spc="55" dirty="0"/>
              <a:t> </a:t>
            </a:r>
            <a:r>
              <a:rPr dirty="0"/>
              <a:t>has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seller</a:t>
            </a:r>
            <a:r>
              <a:rPr spc="50" dirty="0"/>
              <a:t> </a:t>
            </a:r>
            <a:r>
              <a:rPr dirty="0"/>
              <a:t>dashboard</a:t>
            </a:r>
            <a:r>
              <a:rPr spc="-40" dirty="0"/>
              <a:t> </a:t>
            </a:r>
            <a:r>
              <a:rPr spc="-10" dirty="0"/>
              <a:t>access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873885"/>
            <a:ext cx="1002220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ts val="2280"/>
              </a:lnSpc>
              <a:spcBef>
                <a:spcPts val="10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entering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credentials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seller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account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http://15.206.159.87/userlist.txt</a:t>
            </a:r>
            <a:r>
              <a:rPr sz="2000" spc="-10" dirty="0">
                <a:latin typeface="Times New Roman"/>
                <a:cs typeface="Times New Roman"/>
              </a:rPr>
              <a:t>,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we</a:t>
            </a:r>
            <a:endParaRPr sz="2000">
              <a:latin typeface="Times New Roman"/>
              <a:cs typeface="Times New Roman"/>
            </a:endParaRPr>
          </a:p>
          <a:p>
            <a:pPr marL="185420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accessed 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seller’s dashboard.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79" y="3220720"/>
              <a:ext cx="7254240" cy="2854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374713"/>
            <a:ext cx="99821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latin typeface="Times New Roman"/>
                <a:cs typeface="Times New Roman"/>
              </a:rPr>
              <a:t>PoC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839" y="2946399"/>
              <a:ext cx="11196320" cy="965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697" y="508635"/>
            <a:ext cx="7847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Extremely</a:t>
            </a:r>
            <a:r>
              <a:rPr spc="-65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850" y="1683448"/>
            <a:ext cx="1093597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44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Attacker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seller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dashboard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edit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product’s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name,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image,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price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he/she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selling,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turn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harm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seller’s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reputation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company </a:t>
            </a:r>
            <a:r>
              <a:rPr sz="2000" dirty="0">
                <a:latin typeface="Times New Roman"/>
                <a:cs typeface="Times New Roman"/>
              </a:rPr>
              <a:t>might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losses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same.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994600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ts val="2280"/>
              </a:lnSpc>
              <a:spcBef>
                <a:spcPts val="100"/>
              </a:spcBef>
              <a:buSzPct val="1200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disable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confidential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default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 reveals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username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358140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sellers.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872" y="1539595"/>
            <a:ext cx="7000875" cy="77914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https://www.indusface.com/blog/owasp-security-misconfiguration/</a:t>
            </a:r>
            <a:endParaRPr sz="200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6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https://hdivsecurity.com/owasp-security-misconfiguration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  <a:tabLst>
                <a:tab pos="3073400" algn="l"/>
              </a:tabLst>
            </a:pPr>
            <a:r>
              <a:rPr sz="6000" spc="-10" dirty="0"/>
              <a:t>THANK</a:t>
            </a:r>
            <a:r>
              <a:rPr sz="6000" dirty="0"/>
              <a:t>	</a:t>
            </a:r>
            <a:r>
              <a:rPr sz="6000" spc="-25" dirty="0"/>
              <a:t>YOU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716785" y="3581971"/>
            <a:ext cx="8758428" cy="1228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2610" marR="5080" indent="-1819910">
              <a:lnSpc>
                <a:spcPct val="1502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any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further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clarifications/patch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assistance,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please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contact: </a:t>
            </a:r>
            <a:r>
              <a:rPr lang="en-IN" sz="2800" spc="-10" dirty="0">
                <a:latin typeface="Times New Roman"/>
                <a:cs typeface="Times New Roman"/>
              </a:rPr>
              <a:t>tanishekverma04@gmail.com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67588"/>
            <a:ext cx="2744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2280" y="1522031"/>
            <a:ext cx="979614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Log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account.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ts val="2165"/>
              </a:lnSpc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My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Cart</a:t>
            </a:r>
            <a:r>
              <a:rPr sz="2000" b="1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click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SHOP</a:t>
            </a:r>
            <a:r>
              <a:rPr sz="2000" b="1" spc="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NOW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button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type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“&lt;&gt;</a:t>
            </a:r>
            <a:r>
              <a:rPr sz="20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Box.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ts val="2280"/>
              </a:lnSpc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notice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reflected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9879-217B-BBE3-A3DA-71C590DD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3429000"/>
            <a:ext cx="5326842" cy="15317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252" y="1017460"/>
            <a:ext cx="9511030" cy="84010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905"/>
              </a:spcBef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Now,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payload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instead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“&lt;&gt;</a:t>
            </a:r>
            <a:r>
              <a:rPr sz="20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q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parameter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“&gt;&lt;script&gt;alert(1)&lt;/script&gt;</a:t>
            </a:r>
            <a:endParaRPr sz="2000" dirty="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358140" algn="l"/>
              </a:tabLst>
            </a:pPr>
            <a:r>
              <a:rPr sz="2000" b="1" dirty="0">
                <a:latin typeface="Times New Roman"/>
                <a:cs typeface="Times New Roman"/>
              </a:rPr>
              <a:t>As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you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can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see</a:t>
            </a:r>
            <a:r>
              <a:rPr sz="2000" b="1" spc="-1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we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executed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custom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JS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causing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popup.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239649"/>
            <a:ext cx="7664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90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dirty="0"/>
              <a:t>custom</a:t>
            </a:r>
            <a:r>
              <a:rPr spc="-30" dirty="0"/>
              <a:t> </a:t>
            </a:r>
            <a:r>
              <a:rPr dirty="0"/>
              <a:t>script</a:t>
            </a:r>
            <a:r>
              <a:rPr spc="15" dirty="0"/>
              <a:t> </a:t>
            </a:r>
            <a:r>
              <a:rPr dirty="0"/>
              <a:t>was</a:t>
            </a:r>
            <a:r>
              <a:rPr spc="80" dirty="0"/>
              <a:t> </a:t>
            </a:r>
            <a:r>
              <a:rPr spc="-10" dirty="0"/>
              <a:t>executed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C129D2-43DC-2526-96CD-C17904AE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84" b="55767"/>
          <a:stretch/>
        </p:blipFill>
        <p:spPr>
          <a:xfrm>
            <a:off x="1999895" y="2133600"/>
            <a:ext cx="8192210" cy="22633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81794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2.</a:t>
            </a:r>
            <a:r>
              <a:rPr spc="-125" dirty="0"/>
              <a:t> </a:t>
            </a:r>
            <a:r>
              <a:rPr dirty="0"/>
              <a:t>Stored</a:t>
            </a:r>
            <a:r>
              <a:rPr spc="-45" dirty="0"/>
              <a:t> </a:t>
            </a:r>
            <a:r>
              <a:rPr dirty="0"/>
              <a:t>Cross</a:t>
            </a:r>
            <a:r>
              <a:rPr spc="-100" dirty="0"/>
              <a:t> </a:t>
            </a:r>
            <a:r>
              <a:rPr dirty="0"/>
              <a:t>Site</a:t>
            </a:r>
            <a:r>
              <a:rPr spc="40" dirty="0"/>
              <a:t> </a:t>
            </a:r>
            <a:r>
              <a:rPr dirty="0"/>
              <a:t>Scripting</a:t>
            </a:r>
            <a:r>
              <a:rPr spc="40" dirty="0"/>
              <a:t> </a:t>
            </a:r>
            <a:r>
              <a:rPr spc="-10" dirty="0"/>
              <a:t>(XSS)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396370"/>
              </p:ext>
            </p:extLst>
          </p:nvPr>
        </p:nvGraphicFramePr>
        <p:xfrm>
          <a:off x="2034920" y="2288539"/>
          <a:ext cx="8108950" cy="2856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6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9890" marR="332740" indent="-40640" algn="just">
                        <a:lnSpc>
                          <a:spcPts val="1680"/>
                        </a:lnSpc>
                      </a:pPr>
                      <a:r>
                        <a:rPr sz="145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Cross</a:t>
                      </a:r>
                      <a:r>
                        <a:rPr sz="1450" spc="-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Site </a:t>
                      </a:r>
                      <a:r>
                        <a:rPr sz="14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Scripting (Severe)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45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45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parameters</a:t>
                      </a:r>
                      <a:r>
                        <a:rPr sz="145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145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45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5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stored</a:t>
                      </a:r>
                      <a:r>
                        <a:rPr sz="145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XSS,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b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spc="-25" dirty="0">
                          <a:latin typeface="Times New Roman"/>
                          <a:cs typeface="Times New Roman"/>
                          <a:hlinkClick r:id="rId2"/>
                        </a:rPr>
                        <a:t>http://</a:t>
                      </a:r>
                      <a:r>
                        <a:rPr lang="en-IN" sz="1450" spc="-25" dirty="0">
                          <a:latin typeface="Times New Roman"/>
                          <a:cs typeface="Times New Roman"/>
                          <a:hlinkClick r:id="rId2"/>
                        </a:rPr>
                        <a:t>3.110.85.145</a:t>
                      </a:r>
                      <a:r>
                        <a:rPr sz="1450" spc="-25" dirty="0">
                          <a:latin typeface="Times New Roman"/>
                          <a:cs typeface="Times New Roman"/>
                          <a:hlinkClick r:id="rId2"/>
                        </a:rPr>
                        <a:t>/products/details.php?p_id=(</a:t>
                      </a:r>
                      <a:r>
                        <a:rPr sz="1450" b="1" i="1" spc="-25" dirty="0">
                          <a:latin typeface="Times New Roman"/>
                          <a:cs typeface="Times New Roman"/>
                          <a:hlinkClick r:id="rId2"/>
                        </a:rPr>
                        <a:t>all</a:t>
                      </a:r>
                      <a:r>
                        <a:rPr sz="1450" b="1" i="1" spc="2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i="1" spc="-10" dirty="0">
                          <a:latin typeface="Times New Roman"/>
                          <a:cs typeface="Times New Roman"/>
                        </a:rPr>
                        <a:t>id’s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)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30" dirty="0">
                          <a:latin typeface="Times New Roman"/>
                          <a:cs typeface="Times New Roman"/>
                        </a:rPr>
                        <a:t>Parameters</a:t>
                      </a:r>
                      <a:r>
                        <a:rPr sz="145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customer</a:t>
                      </a:r>
                      <a:r>
                        <a:rPr sz="145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14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text</a:t>
                      </a:r>
                      <a:r>
                        <a:rPr sz="14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field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Payload: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&lt;script&gt;alert(1)&lt;/script&gt;</a:t>
                      </a:r>
                      <a:endParaRPr sz="14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267588"/>
            <a:ext cx="2744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latin typeface="Times New Roman"/>
                <a:cs typeface="Times New Roman"/>
              </a:rPr>
              <a:t>Observation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280" y="1175448"/>
            <a:ext cx="10951210" cy="61234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Times New Roman"/>
                <a:cs typeface="Times New Roman"/>
              </a:rPr>
              <a:t>Log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account.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My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Cart</a:t>
            </a:r>
            <a:r>
              <a:rPr sz="2000" b="1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click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SHOP</a:t>
            </a:r>
            <a:r>
              <a:rPr sz="2000" b="1" spc="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NOW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button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select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product,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Navigate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Book Antiqua" panose="02040602050305030304" pitchFamily="18" charset="0"/>
                <a:hlinkClick r:id="rId2"/>
              </a:rPr>
              <a:t>3.110.85.145/products/</a:t>
            </a:r>
            <a:r>
              <a:rPr lang="en-US" sz="2000" dirty="0" err="1">
                <a:latin typeface="Book Antiqua" panose="02040602050305030304" pitchFamily="18" charset="0"/>
                <a:hlinkClick r:id="rId2"/>
              </a:rPr>
              <a:t>details.php?p_id</a:t>
            </a:r>
            <a:r>
              <a:rPr lang="en-US" sz="2000" dirty="0">
                <a:latin typeface="Book Antiqua" panose="02040602050305030304" pitchFamily="18" charset="0"/>
                <a:hlinkClick r:id="rId2"/>
              </a:rPr>
              <a:t>=17</a:t>
            </a:r>
            <a:r>
              <a:rPr lang="en-US" sz="2000" dirty="0">
                <a:hlinkClick r:id="rId2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(here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selected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1</a:t>
            </a:r>
            <a:r>
              <a:rPr lang="en-IN" sz="2000" spc="-20" dirty="0">
                <a:latin typeface="Times New Roman"/>
                <a:cs typeface="Times New Roman"/>
              </a:rPr>
              <a:t>7</a:t>
            </a:r>
            <a:r>
              <a:rPr sz="2000" spc="-20" dirty="0">
                <a:latin typeface="Times New Roman"/>
                <a:cs typeface="Times New Roman"/>
              </a:rPr>
              <a:t>).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903A4-97BB-DCA9-A0DC-B9489E885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45"/>
          <a:stretch/>
        </p:blipFill>
        <p:spPr>
          <a:xfrm>
            <a:off x="1759844" y="2006308"/>
            <a:ext cx="8672312" cy="39512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Security</a:t>
            </a:r>
            <a:r>
              <a:rPr spc="45" dirty="0"/>
              <a:t> </a:t>
            </a:r>
            <a:r>
              <a:rPr dirty="0"/>
              <a:t>Status</a:t>
            </a:r>
            <a:r>
              <a:rPr spc="-25" dirty="0"/>
              <a:t> </a:t>
            </a:r>
            <a:r>
              <a:rPr dirty="0"/>
              <a:t>–</a:t>
            </a:r>
            <a:r>
              <a:rPr spc="-90" dirty="0"/>
              <a:t> </a:t>
            </a:r>
            <a:r>
              <a:rPr dirty="0"/>
              <a:t>Extremely</a:t>
            </a:r>
            <a:r>
              <a:rPr spc="-229" dirty="0"/>
              <a:t> </a:t>
            </a:r>
            <a:r>
              <a:rPr spc="-20" dirty="0"/>
              <a:t>Vulnerable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729422"/>
            <a:ext cx="10245725" cy="4406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6379" indent="-233679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46379" algn="l"/>
              </a:tabLst>
            </a:pPr>
            <a:r>
              <a:rPr sz="2650" spc="-20" dirty="0">
                <a:latin typeface="Times New Roman"/>
                <a:cs typeface="Times New Roman"/>
              </a:rPr>
              <a:t>Hacker</a:t>
            </a:r>
            <a:r>
              <a:rPr sz="2650" spc="-1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can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steal</a:t>
            </a:r>
            <a:r>
              <a:rPr sz="2650" spc="-14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all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records</a:t>
            </a:r>
            <a:r>
              <a:rPr sz="2650" spc="-4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from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the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spc="-30" dirty="0">
                <a:latin typeface="Times New Roman"/>
                <a:cs typeface="Times New Roman"/>
              </a:rPr>
              <a:t>databases</a:t>
            </a:r>
            <a:r>
              <a:rPr sz="2650" spc="-13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of</a:t>
            </a:r>
            <a:r>
              <a:rPr sz="2650" spc="-12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the</a:t>
            </a:r>
            <a:r>
              <a:rPr sz="2650" spc="-90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website.</a:t>
            </a:r>
            <a:r>
              <a:rPr sz="2650" spc="7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(SQLi)</a:t>
            </a:r>
            <a:endParaRPr sz="2650">
              <a:latin typeface="Times New Roman"/>
              <a:cs typeface="Times New Roman"/>
            </a:endParaRPr>
          </a:p>
          <a:p>
            <a:pPr marL="246379" marR="726440" indent="-234315">
              <a:lnSpc>
                <a:spcPct val="70600"/>
              </a:lnSpc>
              <a:spcBef>
                <a:spcPts val="960"/>
              </a:spcBef>
              <a:buFont typeface="Arial MT"/>
              <a:buChar char="•"/>
              <a:tabLst>
                <a:tab pos="246379" algn="l"/>
              </a:tabLst>
            </a:pPr>
            <a:r>
              <a:rPr sz="2650" spc="-20" dirty="0">
                <a:latin typeface="Times New Roman"/>
                <a:cs typeface="Times New Roman"/>
              </a:rPr>
              <a:t>Hacker</a:t>
            </a:r>
            <a:r>
              <a:rPr sz="2650" spc="-1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can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take</a:t>
            </a:r>
            <a:r>
              <a:rPr sz="2650" spc="-16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control</a:t>
            </a:r>
            <a:r>
              <a:rPr sz="2650" spc="-14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of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complete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server</a:t>
            </a:r>
            <a:r>
              <a:rPr sz="2650" spc="-55" dirty="0">
                <a:latin typeface="Times New Roman"/>
                <a:cs typeface="Times New Roman"/>
              </a:rPr>
              <a:t> </a:t>
            </a:r>
            <a:r>
              <a:rPr sz="2650" spc="-30" dirty="0">
                <a:latin typeface="Times New Roman"/>
                <a:cs typeface="Times New Roman"/>
              </a:rPr>
              <a:t>including</a:t>
            </a:r>
            <a:r>
              <a:rPr sz="2650" spc="-135" dirty="0">
                <a:latin typeface="Times New Roman"/>
                <a:cs typeface="Times New Roman"/>
              </a:rPr>
              <a:t> </a:t>
            </a:r>
            <a:r>
              <a:rPr sz="2650" spc="-125" dirty="0">
                <a:latin typeface="Times New Roman"/>
                <a:cs typeface="Times New Roman"/>
              </a:rPr>
              <a:t>View,</a:t>
            </a:r>
            <a:r>
              <a:rPr sz="2650" spc="-4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Add,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Edit, delete</a:t>
            </a:r>
            <a:r>
              <a:rPr sz="2650" spc="-14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files</a:t>
            </a:r>
            <a:r>
              <a:rPr sz="2650" spc="-10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and</a:t>
            </a:r>
            <a:r>
              <a:rPr sz="2650" spc="-170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folders.</a:t>
            </a:r>
            <a:r>
              <a:rPr sz="2650" spc="-7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(Shell</a:t>
            </a:r>
            <a:r>
              <a:rPr sz="2650" spc="-13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Upload)</a:t>
            </a:r>
            <a:endParaRPr sz="2650">
              <a:latin typeface="Times New Roman"/>
              <a:cs typeface="Times New Roman"/>
            </a:endParaRPr>
          </a:p>
          <a:p>
            <a:pPr marL="246379" marR="464820" indent="-234315">
              <a:lnSpc>
                <a:spcPct val="70500"/>
              </a:lnSpc>
              <a:spcBef>
                <a:spcPts val="880"/>
              </a:spcBef>
              <a:buFont typeface="Arial MT"/>
              <a:buChar char="•"/>
              <a:tabLst>
                <a:tab pos="246379" algn="l"/>
              </a:tabLst>
            </a:pPr>
            <a:r>
              <a:rPr sz="2650" spc="-20" dirty="0">
                <a:latin typeface="Times New Roman"/>
                <a:cs typeface="Times New Roman"/>
              </a:rPr>
              <a:t>Hacker</a:t>
            </a:r>
            <a:r>
              <a:rPr sz="2650" spc="-1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can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change</a:t>
            </a:r>
            <a:r>
              <a:rPr sz="2650" spc="-12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source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code</a:t>
            </a:r>
            <a:r>
              <a:rPr sz="2650" spc="-9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of</a:t>
            </a:r>
            <a:r>
              <a:rPr sz="2650" spc="-120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application</a:t>
            </a:r>
            <a:r>
              <a:rPr sz="2650" spc="-8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to</a:t>
            </a:r>
            <a:r>
              <a:rPr sz="2650" spc="-15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host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malware,</a:t>
            </a:r>
            <a:r>
              <a:rPr sz="2650" spc="-13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phishing pages</a:t>
            </a:r>
            <a:r>
              <a:rPr sz="2650" spc="-17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or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even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explicit</a:t>
            </a:r>
            <a:r>
              <a:rPr sz="2650" spc="-114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content.</a:t>
            </a:r>
            <a:r>
              <a:rPr sz="2650" spc="-5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(Shell</a:t>
            </a:r>
            <a:r>
              <a:rPr sz="2650" spc="-114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Upload)</a:t>
            </a:r>
            <a:endParaRPr sz="2650">
              <a:latin typeface="Times New Roman"/>
              <a:cs typeface="Times New Roman"/>
            </a:endParaRPr>
          </a:p>
          <a:p>
            <a:pPr marL="246379" indent="-233679">
              <a:lnSpc>
                <a:spcPts val="2655"/>
              </a:lnSpc>
              <a:buFont typeface="Arial MT"/>
              <a:buChar char="•"/>
              <a:tabLst>
                <a:tab pos="246379" algn="l"/>
              </a:tabLst>
            </a:pPr>
            <a:r>
              <a:rPr sz="2650" spc="-20" dirty="0">
                <a:latin typeface="Times New Roman"/>
                <a:cs typeface="Times New Roman"/>
              </a:rPr>
              <a:t>Hacker</a:t>
            </a:r>
            <a:r>
              <a:rPr sz="2650" spc="-1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can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inject</a:t>
            </a:r>
            <a:r>
              <a:rPr sz="2650" spc="-14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client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side</a:t>
            </a:r>
            <a:r>
              <a:rPr sz="2650" spc="-4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code</a:t>
            </a:r>
            <a:r>
              <a:rPr sz="2650" spc="-11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into</a:t>
            </a:r>
            <a:r>
              <a:rPr sz="2650" spc="-100" dirty="0">
                <a:latin typeface="Times New Roman"/>
                <a:cs typeface="Times New Roman"/>
              </a:rPr>
              <a:t> </a:t>
            </a:r>
            <a:r>
              <a:rPr sz="2650" spc="-30" dirty="0">
                <a:latin typeface="Times New Roman"/>
                <a:cs typeface="Times New Roman"/>
              </a:rPr>
              <a:t>applications</a:t>
            </a:r>
            <a:r>
              <a:rPr sz="2650" spc="-12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and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trick</a:t>
            </a:r>
            <a:r>
              <a:rPr sz="2650" spc="-10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users</a:t>
            </a:r>
            <a:r>
              <a:rPr sz="2650" spc="-12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by</a:t>
            </a:r>
            <a:endParaRPr sz="2650">
              <a:latin typeface="Times New Roman"/>
              <a:cs typeface="Times New Roman"/>
            </a:endParaRPr>
          </a:p>
          <a:p>
            <a:pPr marL="246379" marR="754380">
              <a:lnSpc>
                <a:spcPct val="68000"/>
              </a:lnSpc>
              <a:spcBef>
                <a:spcPts val="550"/>
              </a:spcBef>
            </a:pPr>
            <a:r>
              <a:rPr sz="2650" spc="-30" dirty="0">
                <a:latin typeface="Times New Roman"/>
                <a:cs typeface="Times New Roman"/>
              </a:rPr>
              <a:t>changing</a:t>
            </a:r>
            <a:r>
              <a:rPr sz="2650" spc="-13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how</a:t>
            </a:r>
            <a:r>
              <a:rPr sz="2650" spc="-114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page</a:t>
            </a:r>
            <a:r>
              <a:rPr sz="2650" spc="-11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looks</a:t>
            </a:r>
            <a:r>
              <a:rPr sz="2650" spc="-14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to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steal</a:t>
            </a:r>
            <a:r>
              <a:rPr sz="2650" spc="-13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information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or</a:t>
            </a:r>
            <a:r>
              <a:rPr sz="2650" spc="-12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spoil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the</a:t>
            </a:r>
            <a:r>
              <a:rPr sz="2650" spc="-10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name</a:t>
            </a:r>
            <a:r>
              <a:rPr sz="2650" spc="-11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of</a:t>
            </a:r>
            <a:r>
              <a:rPr sz="2650" spc="-130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the </a:t>
            </a:r>
            <a:r>
              <a:rPr sz="2650" spc="-50" dirty="0">
                <a:latin typeface="Times New Roman"/>
                <a:cs typeface="Times New Roman"/>
              </a:rPr>
              <a:t>company.</a:t>
            </a:r>
            <a:r>
              <a:rPr sz="2650" spc="-114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(XSS)</a:t>
            </a:r>
            <a:endParaRPr sz="2650">
              <a:latin typeface="Times New Roman"/>
              <a:cs typeface="Times New Roman"/>
            </a:endParaRPr>
          </a:p>
          <a:p>
            <a:pPr marL="246379" marR="5080" indent="-234315">
              <a:lnSpc>
                <a:spcPct val="68000"/>
              </a:lnSpc>
              <a:spcBef>
                <a:spcPts val="1040"/>
              </a:spcBef>
              <a:buFont typeface="Arial MT"/>
              <a:buChar char="•"/>
              <a:tabLst>
                <a:tab pos="246379" algn="l"/>
              </a:tabLst>
            </a:pPr>
            <a:r>
              <a:rPr sz="2650" spc="-20" dirty="0">
                <a:latin typeface="Times New Roman"/>
                <a:cs typeface="Times New Roman"/>
              </a:rPr>
              <a:t>Hacker</a:t>
            </a:r>
            <a:r>
              <a:rPr sz="2650" spc="-1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can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execute</a:t>
            </a:r>
            <a:r>
              <a:rPr sz="2650" spc="-14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any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30" dirty="0">
                <a:latin typeface="Times New Roman"/>
                <a:cs typeface="Times New Roman"/>
              </a:rPr>
              <a:t>commands</a:t>
            </a:r>
            <a:r>
              <a:rPr sz="2650" spc="-10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to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extract</a:t>
            </a:r>
            <a:r>
              <a:rPr sz="2650" spc="-85" dirty="0">
                <a:latin typeface="Times New Roman"/>
                <a:cs typeface="Times New Roman"/>
              </a:rPr>
              <a:t> </a:t>
            </a:r>
            <a:r>
              <a:rPr sz="2650" spc="-30" dirty="0">
                <a:latin typeface="Times New Roman"/>
                <a:cs typeface="Times New Roman"/>
              </a:rPr>
              <a:t>information</a:t>
            </a:r>
            <a:r>
              <a:rPr sz="2650" spc="-10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from</a:t>
            </a:r>
            <a:r>
              <a:rPr sz="2650" spc="-5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website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and </a:t>
            </a:r>
            <a:r>
              <a:rPr sz="2650" spc="-20" dirty="0">
                <a:latin typeface="Times New Roman"/>
                <a:cs typeface="Times New Roman"/>
              </a:rPr>
              <a:t>deface</a:t>
            </a:r>
            <a:r>
              <a:rPr sz="2650" spc="-8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it.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(Admin</a:t>
            </a:r>
            <a:r>
              <a:rPr sz="2650" spc="-12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panel</a:t>
            </a:r>
            <a:r>
              <a:rPr sz="2650" spc="-11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access)</a:t>
            </a:r>
            <a:endParaRPr sz="2650">
              <a:latin typeface="Times New Roman"/>
              <a:cs typeface="Times New Roman"/>
            </a:endParaRPr>
          </a:p>
          <a:p>
            <a:pPr marL="246379" marR="345440" indent="-234315">
              <a:lnSpc>
                <a:spcPct val="69300"/>
              </a:lnSpc>
              <a:spcBef>
                <a:spcPts val="1005"/>
              </a:spcBef>
              <a:buFont typeface="Arial MT"/>
              <a:buChar char="•"/>
              <a:tabLst>
                <a:tab pos="246379" algn="l"/>
              </a:tabLst>
            </a:pPr>
            <a:r>
              <a:rPr sz="2650" spc="-20" dirty="0">
                <a:latin typeface="Times New Roman"/>
                <a:cs typeface="Times New Roman"/>
              </a:rPr>
              <a:t>Hacker</a:t>
            </a:r>
            <a:r>
              <a:rPr sz="2650" spc="-1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can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easily</a:t>
            </a:r>
            <a:r>
              <a:rPr sz="2650" spc="-14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view</a:t>
            </a:r>
            <a:r>
              <a:rPr sz="2650" spc="-12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default</a:t>
            </a:r>
            <a:r>
              <a:rPr sz="2650" spc="-14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and</a:t>
            </a:r>
            <a:r>
              <a:rPr sz="2650" spc="-16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debug</a:t>
            </a:r>
            <a:r>
              <a:rPr sz="2650" spc="-10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pages,</a:t>
            </a:r>
            <a:r>
              <a:rPr sz="2650" spc="-8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can</a:t>
            </a:r>
            <a:r>
              <a:rPr sz="2650" spc="-16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easily</a:t>
            </a:r>
            <a:r>
              <a:rPr sz="2650" spc="-10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guess</a:t>
            </a:r>
            <a:r>
              <a:rPr sz="2650" spc="-120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the </a:t>
            </a:r>
            <a:r>
              <a:rPr sz="2650" spc="-20" dirty="0">
                <a:latin typeface="Times New Roman"/>
                <a:cs typeface="Times New Roman"/>
              </a:rPr>
              <a:t>default</a:t>
            </a:r>
            <a:r>
              <a:rPr sz="2650" spc="-12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passwords</a:t>
            </a:r>
            <a:r>
              <a:rPr sz="2650" spc="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and</a:t>
            </a:r>
            <a:r>
              <a:rPr sz="2650" spc="-14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can</a:t>
            </a:r>
            <a:r>
              <a:rPr sz="2650" spc="-14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exploit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all</a:t>
            </a:r>
            <a:r>
              <a:rPr sz="2650" spc="-114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the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30" dirty="0">
                <a:latin typeface="Times New Roman"/>
                <a:cs typeface="Times New Roman"/>
              </a:rPr>
              <a:t>vulnerability</a:t>
            </a:r>
            <a:r>
              <a:rPr sz="2650" spc="-13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related</a:t>
            </a:r>
            <a:r>
              <a:rPr sz="2650" spc="-14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to</a:t>
            </a:r>
            <a:r>
              <a:rPr sz="2650" spc="-7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the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third party</a:t>
            </a:r>
            <a:r>
              <a:rPr sz="2650" spc="-160" dirty="0">
                <a:latin typeface="Times New Roman"/>
                <a:cs typeface="Times New Roman"/>
              </a:rPr>
              <a:t> </a:t>
            </a:r>
            <a:r>
              <a:rPr sz="2650" spc="-35" dirty="0">
                <a:latin typeface="Times New Roman"/>
                <a:cs typeface="Times New Roman"/>
              </a:rPr>
              <a:t>components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used.</a:t>
            </a:r>
            <a:r>
              <a:rPr sz="2650" spc="-8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(Security</a:t>
            </a:r>
            <a:r>
              <a:rPr sz="2650" spc="-14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misconfiguration)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252" y="239649"/>
            <a:ext cx="8545830" cy="161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80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script</a:t>
            </a:r>
            <a:r>
              <a:rPr spc="25" dirty="0"/>
              <a:t> </a:t>
            </a:r>
            <a:r>
              <a:rPr dirty="0"/>
              <a:t>was</a:t>
            </a:r>
            <a:r>
              <a:rPr spc="10" dirty="0"/>
              <a:t> </a:t>
            </a:r>
            <a:r>
              <a:rPr spc="-10" dirty="0"/>
              <a:t>executed</a:t>
            </a:r>
          </a:p>
          <a:p>
            <a:pPr marL="12700" marR="5080">
              <a:lnSpc>
                <a:spcPct val="133600"/>
              </a:lnSpc>
              <a:spcBef>
                <a:spcPts val="835"/>
              </a:spcBef>
            </a:pPr>
            <a:r>
              <a:rPr sz="2000" dirty="0"/>
              <a:t>Put</a:t>
            </a:r>
            <a:r>
              <a:rPr sz="2000" spc="-70" dirty="0"/>
              <a:t> </a:t>
            </a:r>
            <a:r>
              <a:rPr sz="2000" dirty="0"/>
              <a:t>the</a:t>
            </a:r>
            <a:r>
              <a:rPr sz="2000" spc="-120" dirty="0"/>
              <a:t> </a:t>
            </a:r>
            <a:r>
              <a:rPr sz="2000" dirty="0"/>
              <a:t>payload</a:t>
            </a:r>
            <a:r>
              <a:rPr sz="2000" spc="-5" dirty="0"/>
              <a:t> </a:t>
            </a:r>
            <a:r>
              <a:rPr sz="2000" dirty="0"/>
              <a:t>as</a:t>
            </a:r>
            <a:r>
              <a:rPr sz="2000" spc="-25" dirty="0"/>
              <a:t> </a:t>
            </a:r>
            <a:r>
              <a:rPr sz="2000" dirty="0"/>
              <a:t>a</a:t>
            </a:r>
            <a:r>
              <a:rPr sz="2000" spc="-50" dirty="0"/>
              <a:t> </a:t>
            </a:r>
            <a:r>
              <a:rPr sz="2000" dirty="0"/>
              <a:t>customer</a:t>
            </a:r>
            <a:r>
              <a:rPr sz="2000" spc="-125" dirty="0"/>
              <a:t> </a:t>
            </a:r>
            <a:r>
              <a:rPr sz="2000" dirty="0"/>
              <a:t>review</a:t>
            </a:r>
            <a:r>
              <a:rPr sz="2000" spc="105" dirty="0"/>
              <a:t> </a:t>
            </a:r>
            <a:r>
              <a:rPr sz="2000" dirty="0"/>
              <a:t>in</a:t>
            </a:r>
            <a:r>
              <a:rPr sz="2000" spc="-5" dirty="0"/>
              <a:t> </a:t>
            </a:r>
            <a:r>
              <a:rPr sz="2000" dirty="0"/>
              <a:t>the</a:t>
            </a:r>
            <a:r>
              <a:rPr sz="2000" spc="-45" dirty="0"/>
              <a:t> </a:t>
            </a:r>
            <a:r>
              <a:rPr sz="2000" dirty="0"/>
              <a:t>review</a:t>
            </a:r>
            <a:r>
              <a:rPr sz="2000" spc="105" dirty="0"/>
              <a:t> </a:t>
            </a:r>
            <a:r>
              <a:rPr sz="2000" dirty="0"/>
              <a:t>field:</a:t>
            </a:r>
            <a:r>
              <a:rPr sz="2000" spc="40" dirty="0"/>
              <a:t> </a:t>
            </a:r>
            <a:r>
              <a:rPr sz="2000" b="1" spc="-10" dirty="0">
                <a:latin typeface="Times New Roman"/>
                <a:cs typeface="Times New Roman"/>
              </a:rPr>
              <a:t>&lt;script&gt;alert(1)&lt;/script&gt; 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you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can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see</a:t>
            </a:r>
            <a:r>
              <a:rPr sz="2000" b="1" spc="-1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we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executed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custom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JS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causing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popup.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10F4C-6C45-6556-ECD3-1E2A3223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6" t="65055"/>
          <a:stretch/>
        </p:blipFill>
        <p:spPr>
          <a:xfrm>
            <a:off x="228600" y="2057400"/>
            <a:ext cx="5250556" cy="2122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55EEEB-879C-7899-EED3-4206E903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667000"/>
            <a:ext cx="6245764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542" y="490537"/>
            <a:ext cx="997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latin typeface="Times New Roman"/>
                <a:cs typeface="Times New Roman"/>
              </a:rPr>
              <a:t>PoC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103B2-E8A5-300E-F615-6198E8F6C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82" y="2247797"/>
            <a:ext cx="8718035" cy="23624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697" y="281940"/>
            <a:ext cx="53790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6877" y="1607883"/>
            <a:ext cx="5296535" cy="140525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97180" marR="5080" indent="-285115">
              <a:lnSpc>
                <a:spcPct val="97400"/>
              </a:lnSpc>
              <a:spcBef>
                <a:spcPts val="150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attacker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inject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arbitrary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spc="-35" dirty="0">
                <a:latin typeface="Times New Roman"/>
                <a:cs typeface="Times New Roman"/>
              </a:rPr>
              <a:t>HTML</a:t>
            </a:r>
            <a:r>
              <a:rPr sz="1850" spc="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CSS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JS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via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review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text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field,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attacker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put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any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content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on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page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like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phishing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pages,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install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malware</a:t>
            </a:r>
            <a:r>
              <a:rPr sz="1850" spc="-15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on victim’s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device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even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host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explicit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content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that </a:t>
            </a:r>
            <a:r>
              <a:rPr sz="1850" spc="-10" dirty="0">
                <a:latin typeface="Times New Roman"/>
                <a:cs typeface="Times New Roman"/>
              </a:rPr>
              <a:t>could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compromise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the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reputation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the</a:t>
            </a:r>
            <a:r>
              <a:rPr sz="1850" spc="-15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organization.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294" y="4060126"/>
            <a:ext cx="11250295" cy="14279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97180" marR="5080" indent="-285115">
              <a:lnSpc>
                <a:spcPts val="2160"/>
              </a:lnSpc>
              <a:spcBef>
                <a:spcPts val="215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All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attacker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needs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do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is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type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in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malicious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script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in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review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field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then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anyone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opening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link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can</a:t>
            </a:r>
            <a:r>
              <a:rPr sz="1850" spc="500" dirty="0">
                <a:latin typeface="Times New Roman"/>
                <a:cs typeface="Times New Roman"/>
              </a:rPr>
              <a:t>  </a:t>
            </a:r>
            <a:r>
              <a:rPr sz="1850" dirty="0">
                <a:latin typeface="Times New Roman"/>
                <a:cs typeface="Times New Roman"/>
              </a:rPr>
              <a:t>be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attacked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by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hacker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victim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would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see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hacker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controlled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content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on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website.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user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trusts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website, he/she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will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trust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content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too.</a:t>
            </a: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  <a:tabLst>
                <a:tab pos="297180" algn="l"/>
              </a:tabLst>
            </a:pPr>
            <a:endParaRPr sz="1850" dirty="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F20566-377D-C6FA-50DE-A612461D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2" r="5915" b="16669"/>
          <a:stretch/>
        </p:blipFill>
        <p:spPr>
          <a:xfrm>
            <a:off x="6839903" y="152400"/>
            <a:ext cx="4724400" cy="367117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C6D61BD-4632-5BA1-7ECC-ABC5167817E6}"/>
              </a:ext>
            </a:extLst>
          </p:cNvPr>
          <p:cNvSpPr/>
          <p:nvPr/>
        </p:nvSpPr>
        <p:spPr>
          <a:xfrm>
            <a:off x="8153400" y="3328964"/>
            <a:ext cx="2514600" cy="39457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57580"/>
            <a:ext cx="3963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478978"/>
            <a:ext cx="9695815" cy="13182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Sanitize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want.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ts val="2280"/>
              </a:lnSpc>
              <a:spcBef>
                <a:spcPts val="320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Convert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special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‘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&lt;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&gt;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entities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&amp;quot;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%22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&amp;lt;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&amp;gt;</a:t>
            </a:r>
            <a:endParaRPr sz="2000">
              <a:latin typeface="Times New Roman"/>
              <a:cs typeface="Times New Roman"/>
            </a:endParaRPr>
          </a:p>
          <a:p>
            <a:pPr marL="704215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printing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872" y="1509712"/>
            <a:ext cx="5495290" cy="890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110" indent="-232410">
              <a:lnSpc>
                <a:spcPts val="2280"/>
              </a:lnSpc>
              <a:spcBef>
                <a:spcPts val="100"/>
              </a:spcBef>
              <a:buClr>
                <a:srgbClr val="000000"/>
              </a:buClr>
              <a:buSzPct val="120000"/>
              <a:buFont typeface="Arial MT"/>
              <a:buChar char="•"/>
              <a:tabLst>
                <a:tab pos="24511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https://owasp.org/www-community/attacks/xss/</a:t>
            </a:r>
            <a:endParaRPr sz="2000">
              <a:latin typeface="Times New Roman"/>
              <a:cs typeface="Times New Roman"/>
            </a:endParaRPr>
          </a:p>
          <a:p>
            <a:pPr marL="245110" indent="-232410">
              <a:lnSpc>
                <a:spcPts val="2165"/>
              </a:lnSpc>
              <a:buClr>
                <a:srgbClr val="000000"/>
              </a:buClr>
              <a:buSzPct val="120000"/>
              <a:buFont typeface="Arial MT"/>
              <a:buChar char="•"/>
              <a:tabLst>
                <a:tab pos="24511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https://en.wikipedia.org/wiki/Cross-site_scripting</a:t>
            </a:r>
            <a:endParaRPr sz="2000">
              <a:latin typeface="Times New Roman"/>
              <a:cs typeface="Times New Roman"/>
            </a:endParaRPr>
          </a:p>
          <a:p>
            <a:pPr marL="245110" indent="-232410">
              <a:lnSpc>
                <a:spcPts val="2285"/>
              </a:lnSpc>
              <a:buClr>
                <a:srgbClr val="000000"/>
              </a:buClr>
              <a:buSzPct val="120000"/>
              <a:buFont typeface="Arial MT"/>
              <a:buChar char="•"/>
              <a:tabLst>
                <a:tab pos="24511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https://www.w3schools.com/html/html_entities.asp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80270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3.</a:t>
            </a:r>
            <a:r>
              <a:rPr spc="-160" dirty="0"/>
              <a:t> </a:t>
            </a:r>
            <a:r>
              <a:rPr dirty="0"/>
              <a:t>Insecure</a:t>
            </a:r>
            <a:r>
              <a:rPr spc="145" dirty="0"/>
              <a:t> </a:t>
            </a:r>
            <a:r>
              <a:rPr dirty="0"/>
              <a:t>Direct</a:t>
            </a:r>
            <a:r>
              <a:rPr spc="-55" dirty="0"/>
              <a:t> </a:t>
            </a:r>
            <a:r>
              <a:rPr dirty="0"/>
              <a:t>Object</a:t>
            </a:r>
            <a:r>
              <a:rPr spc="-125" dirty="0"/>
              <a:t> </a:t>
            </a:r>
            <a:r>
              <a:rPr spc="-10" dirty="0"/>
              <a:t>Reference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91111"/>
              </p:ext>
            </p:extLst>
          </p:nvPr>
        </p:nvGraphicFramePr>
        <p:xfrm>
          <a:off x="1693417" y="2320289"/>
          <a:ext cx="8792845" cy="300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8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35890" marR="13589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Insecure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Direct Object Reference 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090" marR="5200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My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Orders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section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website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suffers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Insecure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Direct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Object Reference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(IDOR) that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allows</a:t>
                      </a:r>
                      <a:r>
                        <a:rPr sz="16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attacker</a:t>
                      </a:r>
                      <a:r>
                        <a:rPr sz="16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get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access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order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details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along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shipping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details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payment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modes,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spc="-10" dirty="0">
                          <a:latin typeface="Times New Roman"/>
                          <a:cs typeface="Times New Roman"/>
                          <a:hlinkClick r:id="rId2"/>
                        </a:rPr>
                        <a:t>http://</a:t>
                      </a:r>
                      <a:r>
                        <a:rPr lang="en-IN" sz="1600" spc="-10" dirty="0">
                          <a:latin typeface="Times New Roman"/>
                          <a:cs typeface="Times New Roman"/>
                          <a:hlinkClick r:id="rId2"/>
                        </a:rPr>
                        <a:t>3.110.85.145</a:t>
                      </a:r>
                      <a:r>
                        <a:rPr sz="1600" spc="-10" dirty="0">
                          <a:latin typeface="Times New Roman"/>
                          <a:cs typeface="Times New Roman"/>
                          <a:hlinkClick r:id="rId2"/>
                        </a:rPr>
                        <a:t>/orders/orders.php?customer=(</a:t>
                      </a:r>
                      <a:r>
                        <a:rPr sz="1600" b="1" i="1" spc="-10" dirty="0">
                          <a:latin typeface="Times New Roman"/>
                          <a:cs typeface="Times New Roman"/>
                          <a:hlinkClick r:id="rId2"/>
                        </a:rPr>
                        <a:t>all</a:t>
                      </a:r>
                      <a:r>
                        <a:rPr sz="1600" b="1" i="1" spc="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i="1" dirty="0">
                          <a:latin typeface="Times New Roman"/>
                          <a:cs typeface="Times New Roman"/>
                        </a:rPr>
                        <a:t>customer</a:t>
                      </a:r>
                      <a:r>
                        <a:rPr sz="1600" b="1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i="1" spc="-10" dirty="0">
                          <a:latin typeface="Times New Roman"/>
                          <a:cs typeface="Times New Roman"/>
                        </a:rPr>
                        <a:t>id’s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  <a:buFont typeface="Arial MT"/>
                        <a:buChar char="•"/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Parameters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customer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(GET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parameters)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80270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3.</a:t>
            </a:r>
            <a:r>
              <a:rPr spc="-160" dirty="0"/>
              <a:t> </a:t>
            </a:r>
            <a:r>
              <a:rPr dirty="0"/>
              <a:t>Insecure</a:t>
            </a:r>
            <a:r>
              <a:rPr spc="145" dirty="0"/>
              <a:t> </a:t>
            </a:r>
            <a:r>
              <a:rPr dirty="0"/>
              <a:t>Direct</a:t>
            </a:r>
            <a:r>
              <a:rPr spc="-55" dirty="0"/>
              <a:t> </a:t>
            </a:r>
            <a:r>
              <a:rPr dirty="0"/>
              <a:t>Object</a:t>
            </a:r>
            <a:r>
              <a:rPr spc="-125" dirty="0"/>
              <a:t> </a:t>
            </a:r>
            <a:r>
              <a:rPr spc="-10" dirty="0"/>
              <a:t>Reference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02691"/>
              </p:ext>
            </p:extLst>
          </p:nvPr>
        </p:nvGraphicFramePr>
        <p:xfrm>
          <a:off x="1693417" y="2320289"/>
          <a:ext cx="8792845" cy="300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8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35890" marR="13589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Insecure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Direct Object Reference 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Similar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issue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found</a:t>
                      </a:r>
                      <a:r>
                        <a:rPr sz="1600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modules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too,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spc="-10" dirty="0">
                          <a:latin typeface="Times New Roman"/>
                          <a:cs typeface="Times New Roman"/>
                          <a:hlinkClick r:id="rId2"/>
                        </a:rPr>
                        <a:t>http://</a:t>
                      </a:r>
                      <a:r>
                        <a:rPr lang="en-IN" sz="1600" spc="-10" dirty="0">
                          <a:latin typeface="Times New Roman"/>
                          <a:cs typeface="Times New Roman"/>
                          <a:hlinkClick r:id="rId2"/>
                        </a:rPr>
                        <a:t>3.110.85.145</a:t>
                      </a:r>
                      <a:r>
                        <a:rPr sz="1600" spc="-10" dirty="0">
                          <a:latin typeface="Times New Roman"/>
                          <a:cs typeface="Times New Roman"/>
                          <a:hlinkClick r:id="rId2"/>
                        </a:rPr>
                        <a:t>/products/details.php?p_id=(</a:t>
                      </a:r>
                      <a:r>
                        <a:rPr sz="1600" b="1" i="1" spc="-10" dirty="0">
                          <a:latin typeface="Times New Roman"/>
                          <a:cs typeface="Times New Roman"/>
                          <a:hlinkClick r:id="rId2"/>
                        </a:rPr>
                        <a:t>all</a:t>
                      </a:r>
                      <a:r>
                        <a:rPr sz="1600" b="1" i="1" spc="3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i="1" spc="-10" dirty="0">
                          <a:latin typeface="Times New Roman"/>
                          <a:cs typeface="Times New Roman"/>
                        </a:rPr>
                        <a:t>id’s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spc="-10" dirty="0">
                          <a:latin typeface="Times New Roman"/>
                          <a:cs typeface="Times New Roman"/>
                          <a:hlinkClick r:id="rId3"/>
                        </a:rPr>
                        <a:t>http://3.</a:t>
                      </a:r>
                      <a:r>
                        <a:rPr lang="en-IN" sz="1600" spc="-10" dirty="0">
                          <a:latin typeface="Times New Roman"/>
                          <a:cs typeface="Times New Roman"/>
                          <a:hlinkClick r:id="rId3"/>
                        </a:rPr>
                        <a:t>110.85.145</a:t>
                      </a:r>
                      <a:r>
                        <a:rPr sz="1600" spc="-10" dirty="0">
                          <a:latin typeface="Times New Roman"/>
                          <a:cs typeface="Times New Roman"/>
                          <a:hlinkClick r:id="rId3"/>
                        </a:rPr>
                        <a:t>/forum/index.php?u=/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user/profile/(</a:t>
                      </a:r>
                      <a:r>
                        <a:rPr sz="1600" b="1" i="1" spc="-10" dirty="0"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600" b="1" i="1" spc="2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i="1" spc="-25" dirty="0">
                          <a:latin typeface="Times New Roman"/>
                          <a:cs typeface="Times New Roman"/>
                        </a:rPr>
                        <a:t>id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  <a:buFont typeface="Arial MT"/>
                        <a:buChar char="•"/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Parameters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p_id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(GET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parameters)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u=/user/profile/(</a:t>
                      </a:r>
                      <a:r>
                        <a:rPr sz="1600" b="1" i="1" spc="-10" dirty="0"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600" b="1" i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i="1" spc="-25" dirty="0">
                          <a:latin typeface="Times New Roman"/>
                          <a:cs typeface="Times New Roman"/>
                        </a:rPr>
                        <a:t>id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62572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6252" y="1421383"/>
            <a:ext cx="4498340" cy="36862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180" indent="-284480">
              <a:lnSpc>
                <a:spcPts val="2280"/>
              </a:lnSpc>
              <a:spcBef>
                <a:spcPts val="105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Login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account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My</a:t>
            </a:r>
            <a:endParaRPr sz="2000" dirty="0">
              <a:latin typeface="Times New Roman"/>
              <a:cs typeface="Times New Roman"/>
            </a:endParaRPr>
          </a:p>
          <a:p>
            <a:pPr marL="297180">
              <a:lnSpc>
                <a:spcPts val="2165"/>
              </a:lnSpc>
            </a:pPr>
            <a:r>
              <a:rPr sz="2000" dirty="0">
                <a:latin typeface="Times New Roman"/>
                <a:cs typeface="Times New Roman"/>
              </a:rPr>
              <a:t>Orders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section.</a:t>
            </a:r>
            <a:endParaRPr sz="2000" dirty="0">
              <a:latin typeface="Times New Roman"/>
              <a:cs typeface="Times New Roman"/>
            </a:endParaRPr>
          </a:p>
          <a:p>
            <a:pPr marL="297180" marR="123189" indent="-285115">
              <a:lnSpc>
                <a:spcPts val="2160"/>
              </a:lnSpc>
              <a:spcBef>
                <a:spcPts val="150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My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Orders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shown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you.</a:t>
            </a:r>
            <a:endParaRPr sz="2000" dirty="0">
              <a:latin typeface="Times New Roman"/>
              <a:cs typeface="Times New Roman"/>
            </a:endParaRPr>
          </a:p>
          <a:p>
            <a:pPr marL="297180" marR="5080" indent="-285115">
              <a:lnSpc>
                <a:spcPts val="2160"/>
              </a:lnSpc>
              <a:spcBef>
                <a:spcPts val="2170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Notice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: </a:t>
            </a:r>
            <a:r>
              <a:rPr sz="2000" b="1" spc="-10" dirty="0">
                <a:latin typeface="Times New Roman"/>
                <a:cs typeface="Times New Roman"/>
                <a:hlinkClick r:id="rId2"/>
              </a:rPr>
              <a:t>http://</a:t>
            </a:r>
            <a:r>
              <a:rPr lang="en-IN" sz="2000" b="1" spc="-10" dirty="0">
                <a:latin typeface="Times New Roman"/>
                <a:cs typeface="Times New Roman"/>
                <a:hlinkClick r:id="rId2"/>
              </a:rPr>
              <a:t>3.110.85.145</a:t>
            </a:r>
            <a:r>
              <a:rPr sz="2000" b="1" spc="-10" dirty="0">
                <a:latin typeface="Times New Roman"/>
                <a:cs typeface="Times New Roman"/>
                <a:hlinkClick r:id="rId2"/>
              </a:rPr>
              <a:t>/orders/orders.ph</a:t>
            </a:r>
            <a:r>
              <a:rPr sz="2000" b="1" spc="-10" dirty="0">
                <a:latin typeface="Times New Roman"/>
                <a:cs typeface="Times New Roman"/>
              </a:rPr>
              <a:t> p?customer=1</a:t>
            </a:r>
            <a:r>
              <a:rPr lang="en-IN" sz="2000" b="1" spc="-10" dirty="0">
                <a:latin typeface="Times New Roman"/>
                <a:cs typeface="Times New Roman"/>
              </a:rPr>
              <a:t>3</a:t>
            </a:r>
            <a:endParaRPr sz="2000" dirty="0">
              <a:latin typeface="Times New Roman"/>
              <a:cs typeface="Times New Roman"/>
            </a:endParaRPr>
          </a:p>
          <a:p>
            <a:pPr marL="297180" marR="121920" indent="-285115">
              <a:lnSpc>
                <a:spcPct val="90200"/>
              </a:lnSpc>
              <a:spcBef>
                <a:spcPts val="2135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customer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order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details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along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b="1" dirty="0">
                <a:latin typeface="Times New Roman"/>
                <a:cs typeface="Times New Roman"/>
              </a:rPr>
              <a:t>shipping</a:t>
            </a:r>
            <a:r>
              <a:rPr sz="2000" b="1" spc="-1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details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payment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mode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our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B9FF6-B032-6781-8003-315242B11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8076"/>
          <a:stretch/>
        </p:blipFill>
        <p:spPr>
          <a:xfrm>
            <a:off x="5486400" y="1308528"/>
            <a:ext cx="6102033" cy="3854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A3BFC-182C-11ED-0900-43FC45B51F69}"/>
              </a:ext>
            </a:extLst>
          </p:cNvPr>
          <p:cNvSpPr/>
          <p:nvPr/>
        </p:nvSpPr>
        <p:spPr>
          <a:xfrm>
            <a:off x="6858000" y="1371600"/>
            <a:ext cx="762000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4034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009" y="1319847"/>
            <a:ext cx="10979150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97180" marR="5080" indent="-28448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Since,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customer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clearly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visible,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let’s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intercept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brute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force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customer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id’s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all </a:t>
            </a:r>
            <a:r>
              <a:rPr sz="2000" spc="-10" dirty="0">
                <a:latin typeface="Times New Roman"/>
                <a:cs typeface="Times New Roman"/>
              </a:rPr>
              <a:t>available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customers.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60424-56AA-C0B5-C250-937F5ADC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2"/>
          <a:stretch/>
        </p:blipFill>
        <p:spPr>
          <a:xfrm>
            <a:off x="1256880" y="2133600"/>
            <a:ext cx="9678239" cy="345591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91630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125" dirty="0"/>
              <a:t> </a:t>
            </a:r>
            <a:r>
              <a:rPr dirty="0"/>
              <a:t>–</a:t>
            </a:r>
            <a:r>
              <a:rPr spc="-114" dirty="0"/>
              <a:t> </a:t>
            </a:r>
            <a:r>
              <a:rPr dirty="0"/>
              <a:t>accessing</a:t>
            </a:r>
            <a:r>
              <a:rPr spc="100" dirty="0"/>
              <a:t> </a:t>
            </a:r>
            <a:r>
              <a:rPr dirty="0"/>
              <a:t>other</a:t>
            </a:r>
            <a:r>
              <a:rPr spc="-30" dirty="0"/>
              <a:t> </a:t>
            </a:r>
            <a:r>
              <a:rPr dirty="0"/>
              <a:t>customer’s</a:t>
            </a:r>
            <a:r>
              <a:rPr spc="40" dirty="0"/>
              <a:t> </a:t>
            </a:r>
            <a:r>
              <a:rPr spc="-10" dirty="0"/>
              <a:t>details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6252" y="1329372"/>
            <a:ext cx="4166870" cy="1704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indent="-23367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Now,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customer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000" spc="-2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246379" marR="43180" indent="-234315">
              <a:lnSpc>
                <a:spcPts val="2160"/>
              </a:lnSpc>
              <a:spcBef>
                <a:spcPts val="2200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order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details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along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shipping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details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payment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customers(here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customer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5).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E4E92-339A-688C-C4BA-B4852FC9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474"/>
            <a:ext cx="7010400" cy="54384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39A6AC-EBD0-8DDA-894B-8D60BBD3D06B}"/>
              </a:ext>
            </a:extLst>
          </p:cNvPr>
          <p:cNvSpPr/>
          <p:nvPr/>
        </p:nvSpPr>
        <p:spPr>
          <a:xfrm>
            <a:off x="8382000" y="1207096"/>
            <a:ext cx="762000" cy="270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51333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Vulnerability</a:t>
            </a:r>
            <a:r>
              <a:rPr spc="-114" dirty="0"/>
              <a:t> </a:t>
            </a:r>
            <a:r>
              <a:rPr spc="-10" dirty="0"/>
              <a:t>Statistics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31975" y="1819275"/>
          <a:ext cx="2419350" cy="1393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Critical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5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79975" y="1819275"/>
          <a:ext cx="2419350" cy="1393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5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Severe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5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927975" y="1819275"/>
          <a:ext cx="2419350" cy="1393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50" spc="-10" dirty="0">
                          <a:latin typeface="Times New Roman"/>
                          <a:cs typeface="Times New Roman"/>
                        </a:rPr>
                        <a:t>Moderate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5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79975" y="3971925"/>
          <a:ext cx="2419350" cy="1393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5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Low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5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99821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PoC</a:t>
            </a:r>
          </a:p>
        </p:txBody>
      </p:sp>
      <p:sp>
        <p:nvSpPr>
          <p:cNvPr id="3" name="object 3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7575" y="1619567"/>
            <a:ext cx="63982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Just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changing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product</a:t>
            </a:r>
            <a:r>
              <a:rPr sz="2000" b="1" i="1" spc="-1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id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seen.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2BD07F-4E6B-DC0F-23F6-7FEBE5A4A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61" y="2590800"/>
            <a:ext cx="4827536" cy="3044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E645FA-680A-C4A9-986B-62685DFCC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53" y="2057400"/>
            <a:ext cx="4335179" cy="366541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99821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PoC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7575" y="1619567"/>
            <a:ext cx="67665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Just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changing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profile</a:t>
            </a:r>
            <a:r>
              <a:rPr sz="2000" b="1" i="1" spc="-8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id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user’s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profile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seen.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135D0-C6B6-1172-8623-E31AB3A12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5"/>
          <a:stretch/>
        </p:blipFill>
        <p:spPr>
          <a:xfrm>
            <a:off x="685800" y="2286000"/>
            <a:ext cx="4876800" cy="3249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25C88-3BE8-0703-28F6-48574BE26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2" t="-7138" r="2286" b="7138"/>
          <a:stretch/>
        </p:blipFill>
        <p:spPr>
          <a:xfrm>
            <a:off x="5943600" y="1910114"/>
            <a:ext cx="5486400" cy="400084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697" y="508635"/>
            <a:ext cx="7847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Extremely</a:t>
            </a:r>
            <a:r>
              <a:rPr spc="-65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850" y="1539176"/>
            <a:ext cx="10971530" cy="4280018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97180" marR="208915" indent="-284480">
              <a:lnSpc>
                <a:spcPts val="2160"/>
              </a:lnSpc>
              <a:spcBef>
                <a:spcPts val="215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A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malicious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hacker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can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read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order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information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any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user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just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by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knowing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the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customer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id.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This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discloses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critical </a:t>
            </a:r>
            <a:r>
              <a:rPr sz="1850" dirty="0">
                <a:latin typeface="Times New Roman"/>
                <a:cs typeface="Times New Roman"/>
              </a:rPr>
              <a:t>order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information</a:t>
            </a:r>
            <a:r>
              <a:rPr sz="1850" spc="-1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users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including:</a:t>
            </a:r>
            <a:endParaRPr sz="1850" dirty="0">
              <a:latin typeface="Times New Roman"/>
              <a:cs typeface="Times New Roman"/>
            </a:endParaRPr>
          </a:p>
          <a:p>
            <a:pPr marL="754380" lvl="1" indent="-284480">
              <a:lnSpc>
                <a:spcPts val="1814"/>
              </a:lnSpc>
              <a:buSzPct val="93750"/>
              <a:buFont typeface="Wingdings"/>
              <a:buChar char=""/>
              <a:tabLst>
                <a:tab pos="754380" algn="l"/>
              </a:tabLst>
            </a:pPr>
            <a:r>
              <a:rPr sz="1600" spc="-20" dirty="0">
                <a:latin typeface="Times New Roman"/>
                <a:cs typeface="Times New Roman"/>
              </a:rPr>
              <a:t>Name</a:t>
            </a:r>
            <a:endParaRPr sz="1600" dirty="0">
              <a:latin typeface="Times New Roman"/>
              <a:cs typeface="Times New Roman"/>
            </a:endParaRPr>
          </a:p>
          <a:p>
            <a:pPr marL="754380" lvl="1" indent="-284480">
              <a:lnSpc>
                <a:spcPct val="100000"/>
              </a:lnSpc>
              <a:buSzPct val="93750"/>
              <a:buFont typeface="Wingdings"/>
              <a:buChar char=""/>
              <a:tabLst>
                <a:tab pos="754380" algn="l"/>
              </a:tabLst>
            </a:pPr>
            <a:r>
              <a:rPr sz="1600" dirty="0">
                <a:latin typeface="Times New Roman"/>
                <a:cs typeface="Times New Roman"/>
              </a:rPr>
              <a:t>Mobile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Number</a:t>
            </a:r>
            <a:endParaRPr sz="1600" dirty="0">
              <a:latin typeface="Times New Roman"/>
              <a:cs typeface="Times New Roman"/>
            </a:endParaRPr>
          </a:p>
          <a:p>
            <a:pPr marL="754380" lvl="1" indent="-284480">
              <a:lnSpc>
                <a:spcPct val="100000"/>
              </a:lnSpc>
              <a:buSzPct val="93750"/>
              <a:buFont typeface="Wingdings"/>
              <a:buChar char=""/>
              <a:tabLst>
                <a:tab pos="754380" algn="l"/>
              </a:tabLst>
            </a:pPr>
            <a:r>
              <a:rPr sz="1600" dirty="0">
                <a:latin typeface="Times New Roman"/>
                <a:cs typeface="Times New Roman"/>
              </a:rPr>
              <a:t>Email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Address</a:t>
            </a:r>
            <a:endParaRPr sz="1600" dirty="0">
              <a:latin typeface="Times New Roman"/>
              <a:cs typeface="Times New Roman"/>
            </a:endParaRPr>
          </a:p>
          <a:p>
            <a:pPr marL="754380" lvl="1" indent="-284480">
              <a:lnSpc>
                <a:spcPct val="100000"/>
              </a:lnSpc>
              <a:spcBef>
                <a:spcPts val="5"/>
              </a:spcBef>
              <a:buSzPct val="93750"/>
              <a:buFont typeface="Wingdings"/>
              <a:buChar char=""/>
              <a:tabLst>
                <a:tab pos="754380" algn="l"/>
              </a:tabLst>
            </a:pPr>
            <a:r>
              <a:rPr sz="1600" dirty="0">
                <a:latin typeface="Times New Roman"/>
                <a:cs typeface="Times New Roman"/>
              </a:rPr>
              <a:t>Physical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Address</a:t>
            </a:r>
            <a:endParaRPr sz="1600" dirty="0">
              <a:latin typeface="Times New Roman"/>
              <a:cs typeface="Times New Roman"/>
            </a:endParaRPr>
          </a:p>
          <a:p>
            <a:pPr marL="754380" lvl="1" indent="-284480">
              <a:lnSpc>
                <a:spcPct val="100000"/>
              </a:lnSpc>
              <a:spcBef>
                <a:spcPts val="5"/>
              </a:spcBef>
              <a:buSzPct val="93750"/>
              <a:buFont typeface="Wingdings"/>
              <a:buChar char=""/>
              <a:tabLst>
                <a:tab pos="754380" algn="l"/>
              </a:tabLst>
            </a:pPr>
            <a:r>
              <a:rPr sz="1600" dirty="0">
                <a:latin typeface="Times New Roman"/>
                <a:cs typeface="Times New Roman"/>
              </a:rPr>
              <a:t>Order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Id</a:t>
            </a:r>
            <a:endParaRPr sz="1600" dirty="0">
              <a:latin typeface="Times New Roman"/>
              <a:cs typeface="Times New Roman"/>
            </a:endParaRPr>
          </a:p>
          <a:p>
            <a:pPr marL="754380" lvl="1" indent="-284480">
              <a:lnSpc>
                <a:spcPct val="100000"/>
              </a:lnSpc>
              <a:buSzPct val="93750"/>
              <a:buFont typeface="Wingdings"/>
              <a:buChar char=""/>
              <a:tabLst>
                <a:tab pos="754380" algn="l"/>
              </a:tabLst>
            </a:pPr>
            <a:r>
              <a:rPr sz="1600" dirty="0">
                <a:latin typeface="Times New Roman"/>
                <a:cs typeface="Times New Roman"/>
              </a:rPr>
              <a:t>Bill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Amount</a:t>
            </a:r>
            <a:r>
              <a:rPr sz="1600" spc="2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10" dirty="0">
                <a:latin typeface="Times New Roman"/>
                <a:cs typeface="Times New Roman"/>
              </a:rPr>
              <a:t> Breakdown</a:t>
            </a:r>
            <a:endParaRPr sz="1600" dirty="0">
              <a:latin typeface="Times New Roman"/>
              <a:cs typeface="Times New Roman"/>
            </a:endParaRPr>
          </a:p>
          <a:p>
            <a:pPr marL="754380" lvl="1" indent="-284480">
              <a:lnSpc>
                <a:spcPct val="100000"/>
              </a:lnSpc>
              <a:spcBef>
                <a:spcPts val="5"/>
              </a:spcBef>
              <a:buSzPct val="93750"/>
              <a:buFont typeface="Wingdings"/>
              <a:buChar char=""/>
              <a:tabLst>
                <a:tab pos="754380" algn="l"/>
              </a:tabLst>
            </a:pPr>
            <a:r>
              <a:rPr sz="1600" spc="-20" dirty="0">
                <a:latin typeface="Times New Roman"/>
                <a:cs typeface="Times New Roman"/>
              </a:rPr>
              <a:t>Payment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Mode</a:t>
            </a:r>
            <a:endParaRPr sz="16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34"/>
              </a:spcBef>
              <a:buFont typeface="Wingdings"/>
              <a:buChar char=""/>
            </a:pPr>
            <a:endParaRPr sz="1600" dirty="0">
              <a:latin typeface="Times New Roman"/>
              <a:cs typeface="Times New Roman"/>
            </a:endParaRPr>
          </a:p>
          <a:p>
            <a:pPr marL="297180" marR="297180" indent="-284480">
              <a:lnSpc>
                <a:spcPts val="2160"/>
              </a:lnSpc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This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can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be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used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by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malicious</a:t>
            </a:r>
            <a:r>
              <a:rPr sz="1850" spc="-13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hackers</a:t>
            </a:r>
            <a:r>
              <a:rPr sz="1850" spc="-1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10" dirty="0">
                <a:latin typeface="Times New Roman"/>
                <a:cs typeface="Times New Roman"/>
              </a:rPr>
              <a:t> carry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out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targeted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phishing</a:t>
            </a:r>
            <a:r>
              <a:rPr sz="1850" spc="-18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attacks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on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users</a:t>
            </a:r>
            <a:r>
              <a:rPr sz="1850" spc="-1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and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information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can </a:t>
            </a:r>
            <a:r>
              <a:rPr sz="1850" dirty="0">
                <a:latin typeface="Times New Roman"/>
                <a:cs typeface="Times New Roman"/>
              </a:rPr>
              <a:t>also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sold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competitors/black-</a:t>
            </a:r>
            <a:r>
              <a:rPr sz="1850" spc="-10" dirty="0">
                <a:latin typeface="Times New Roman"/>
                <a:cs typeface="Times New Roman"/>
              </a:rPr>
              <a:t>market.</a:t>
            </a:r>
            <a:endParaRPr sz="1850" dirty="0">
              <a:latin typeface="Times New Roman"/>
              <a:cs typeface="Times New Roman"/>
            </a:endParaRPr>
          </a:p>
          <a:p>
            <a:pPr marL="297180" marR="5080" indent="-284480">
              <a:lnSpc>
                <a:spcPts val="2160"/>
              </a:lnSpc>
              <a:spcBef>
                <a:spcPts val="10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More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over,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there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is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no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rate </a:t>
            </a:r>
            <a:r>
              <a:rPr sz="1850" spc="-20" dirty="0">
                <a:latin typeface="Times New Roman"/>
                <a:cs typeface="Times New Roman"/>
              </a:rPr>
              <a:t>limiting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checks,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attacker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brute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force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customer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id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for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all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possible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values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and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get </a:t>
            </a:r>
            <a:r>
              <a:rPr sz="1850" dirty="0">
                <a:latin typeface="Times New Roman"/>
                <a:cs typeface="Times New Roman"/>
              </a:rPr>
              <a:t>bill </a:t>
            </a:r>
            <a:r>
              <a:rPr sz="1850" spc="-10" dirty="0">
                <a:latin typeface="Times New Roman"/>
                <a:cs typeface="Times New Roman"/>
              </a:rPr>
              <a:t>information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each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and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every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user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organization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resulting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is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</a:t>
            </a:r>
            <a:r>
              <a:rPr sz="1850" spc="2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massive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information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leakage.</a:t>
            </a:r>
            <a:endParaRPr sz="18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80"/>
              </a:spcBef>
            </a:pPr>
            <a:endParaRPr sz="18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478978"/>
            <a:ext cx="10158095" cy="19284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Make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his/her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only.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ts val="2280"/>
              </a:lnSpc>
              <a:spcBef>
                <a:spcPts val="320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limiting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comes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small</a:t>
            </a:r>
            <a:endParaRPr sz="2000">
              <a:latin typeface="Times New Roman"/>
              <a:cs typeface="Times New Roman"/>
            </a:endParaRPr>
          </a:p>
          <a:p>
            <a:pPr marL="704215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amount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 marL="704215" marR="464820" indent="-233679">
              <a:lnSpc>
                <a:spcPts val="2160"/>
              </a:lnSpc>
              <a:spcBef>
                <a:spcPts val="520"/>
              </a:spcBef>
              <a:buFont typeface="Arial MT"/>
              <a:buChar char="•"/>
              <a:tabLst>
                <a:tab pos="704215" algn="l"/>
              </a:tabLst>
            </a:pPr>
            <a:r>
              <a:rPr sz="2000" dirty="0">
                <a:latin typeface="Times New Roman"/>
                <a:cs typeface="Times New Roman"/>
              </a:rPr>
              <a:t>Implement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authentication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authorization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make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has </a:t>
            </a:r>
            <a:r>
              <a:rPr sz="2000" dirty="0">
                <a:latin typeface="Times New Roman"/>
                <a:cs typeface="Times New Roman"/>
              </a:rPr>
              <a:t>permission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he/she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requesting.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872" y="1539874"/>
            <a:ext cx="9177655" cy="1125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8140" algn="l"/>
              </a:tabLst>
            </a:pP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https://www.owasp.org/index.php/Insecure_Configuration_Management</a:t>
            </a:r>
            <a:endParaRPr sz="2400">
              <a:latin typeface="Times New Roman"/>
              <a:cs typeface="Times New Roman"/>
            </a:endParaRPr>
          </a:p>
          <a:p>
            <a:pPr marL="358140" marR="2344420" indent="-34607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8140" algn="l"/>
              </a:tabLst>
            </a:pPr>
            <a:r>
              <a:rPr sz="24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https://www.owasp.org/index.php/Top_10_2013-</a:t>
            </a:r>
            <a:r>
              <a:rPr sz="2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A4-</a:t>
            </a:r>
            <a:r>
              <a:rPr sz="2400" spc="-2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Insecure_Direct_Object_References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175" y="558418"/>
            <a:ext cx="51777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4.</a:t>
            </a:r>
            <a:r>
              <a:rPr spc="-140" dirty="0"/>
              <a:t> </a:t>
            </a:r>
            <a:r>
              <a:rPr dirty="0"/>
              <a:t>Rate</a:t>
            </a:r>
            <a:r>
              <a:rPr spc="-40" dirty="0"/>
              <a:t> </a:t>
            </a:r>
            <a:r>
              <a:rPr dirty="0"/>
              <a:t>Limiting</a:t>
            </a:r>
            <a:r>
              <a:rPr spc="35" dirty="0"/>
              <a:t> </a:t>
            </a:r>
            <a:r>
              <a:rPr spc="-20" dirty="0"/>
              <a:t>Issues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12854"/>
              </p:ext>
            </p:extLst>
          </p:nvPr>
        </p:nvGraphicFramePr>
        <p:xfrm>
          <a:off x="1831848" y="2369566"/>
          <a:ext cx="8515985" cy="2520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4775" marR="81280" indent="-1460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Account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Takeover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Using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OTP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Bypass 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600" spc="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login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allows</a:t>
                      </a:r>
                      <a:r>
                        <a:rPr sz="16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login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via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OTP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which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brute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forced,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</a:t>
                      </a:r>
                      <a:r>
                        <a:rPr lang="en-IN"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3.110.85.145</a:t>
                      </a: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/login/admin.php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  <a:buFont typeface="Arial MT"/>
                        <a:buChar char="•"/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Parameters</a:t>
                      </a:r>
                      <a:r>
                        <a:rPr sz="160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otp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(POST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parameters)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475676"/>
            <a:ext cx="10473055" cy="89447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6379" marR="5080" indent="-234315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Navigate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  <a:hlinkClick r:id="rId2"/>
              </a:rPr>
              <a:t>http:/</a:t>
            </a:r>
            <a:r>
              <a:rPr lang="en-IN" sz="2000" b="1" dirty="0">
                <a:latin typeface="Times New Roman"/>
                <a:cs typeface="Times New Roman"/>
                <a:hlinkClick r:id="rId2"/>
              </a:rPr>
              <a:t>/3.110.85.145</a:t>
            </a:r>
            <a:r>
              <a:rPr sz="2000" b="1" dirty="0">
                <a:latin typeface="Times New Roman"/>
                <a:cs typeface="Times New Roman"/>
                <a:hlinkClick r:id="rId2"/>
              </a:rPr>
              <a:t>/login/admin.php</a:t>
            </a:r>
            <a:r>
              <a:rPr sz="2000" dirty="0">
                <a:latin typeface="Times New Roman"/>
                <a:cs typeface="Times New Roman"/>
                <a:hlinkClick r:id="rId2"/>
              </a:rPr>
              <a:t>,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“Forgot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your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password?” </a:t>
            </a:r>
            <a:r>
              <a:rPr sz="2000" dirty="0">
                <a:latin typeface="Times New Roman"/>
                <a:cs typeface="Times New Roman"/>
              </a:rPr>
              <a:t>hyperlink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asks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OTP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admin’s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phone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write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3-digit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(i.e.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999)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Intercept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Burp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Suite.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E27A-DF88-3A65-4BFE-B6999309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73" y="2746528"/>
            <a:ext cx="7544454" cy="348264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475676"/>
            <a:ext cx="75336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indent="-23367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containing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OTP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parameter</a:t>
            </a:r>
            <a:r>
              <a:rPr sz="2000" spc="-10" dirty="0">
                <a:latin typeface="Times New Roman"/>
                <a:cs typeface="Times New Roman"/>
              </a:rPr>
              <a:t>(GET).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5AD20-1D11-78C8-4B18-83F7042E4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8" b="16743"/>
          <a:stretch/>
        </p:blipFill>
        <p:spPr>
          <a:xfrm>
            <a:off x="1143000" y="2362200"/>
            <a:ext cx="8800531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492" y="1281049"/>
            <a:ext cx="3682365" cy="3078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6379" marR="5080" indent="-234315">
              <a:lnSpc>
                <a:spcPct val="90100"/>
              </a:lnSpc>
              <a:spcBef>
                <a:spcPts val="340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shoot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combinations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Digit </a:t>
            </a:r>
            <a:r>
              <a:rPr sz="2000" dirty="0">
                <a:latin typeface="Times New Roman"/>
                <a:cs typeface="Times New Roman"/>
              </a:rPr>
              <a:t>OTPs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upon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successful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hit,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response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containing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user </a:t>
            </a:r>
            <a:r>
              <a:rPr sz="2000" spc="-10" dirty="0">
                <a:latin typeface="Times New Roman"/>
                <a:cs typeface="Times New Roman"/>
              </a:rPr>
              <a:t>details(i.e.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correct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OTP).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We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OTP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reset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admin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new </a:t>
            </a:r>
            <a:r>
              <a:rPr sz="2000" dirty="0">
                <a:latin typeface="Times New Roman"/>
                <a:cs typeface="Times New Roman"/>
              </a:rPr>
              <a:t>admin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as </a:t>
            </a:r>
            <a:r>
              <a:rPr sz="2000" spc="-10" dirty="0">
                <a:latin typeface="Times New Roman"/>
                <a:cs typeface="Times New Roman"/>
              </a:rPr>
              <a:t>administrator.</a:t>
            </a:r>
            <a:endParaRPr sz="2000" dirty="0">
              <a:latin typeface="Times New Roman"/>
              <a:cs typeface="Times New Roman"/>
            </a:endParaRPr>
          </a:p>
          <a:p>
            <a:pPr marL="246379" indent="-233679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OTP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Session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lang="en-IN"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563</a:t>
            </a:r>
            <a:r>
              <a:rPr sz="2000" b="1" spc="-20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F8C58-32C4-EDA5-1F03-70A2CF71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53" y="304800"/>
            <a:ext cx="6700648" cy="56029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75" dirty="0"/>
              <a:t> </a:t>
            </a:r>
            <a:r>
              <a:rPr dirty="0"/>
              <a:t>–</a:t>
            </a:r>
            <a:r>
              <a:rPr spc="-65" dirty="0"/>
              <a:t> </a:t>
            </a:r>
            <a:r>
              <a:rPr dirty="0"/>
              <a:t>access</a:t>
            </a:r>
            <a:r>
              <a:rPr spc="85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dirty="0"/>
              <a:t>admin</a:t>
            </a:r>
            <a:r>
              <a:rPr spc="5" dirty="0"/>
              <a:t> </a:t>
            </a:r>
            <a:r>
              <a:rPr spc="-10" dirty="0"/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5AEF5-9D0A-3D60-B9E8-D67B92EC5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9670706" cy="4535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835" y="352996"/>
            <a:ext cx="3279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Vulnerabilities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21524" y="1781682"/>
          <a:ext cx="9735818" cy="43186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7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3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b="1" spc="-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Severity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Vulnerabilities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Count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Critical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SQL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Injections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Severe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Reflected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Stored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Cross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Site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Scripting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Severe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Insecure</a:t>
                      </a:r>
                      <a:r>
                        <a:rPr sz="16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Direct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Object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Critical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Rate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Limiting</a:t>
                      </a:r>
                      <a:r>
                        <a:rPr sz="16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Issues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Critical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Insecure</a:t>
                      </a:r>
                      <a:r>
                        <a:rPr sz="1600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Uploads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Moderate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Client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side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filter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bypass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Critical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Components</a:t>
                      </a:r>
                      <a:r>
                        <a:rPr sz="1600" spc="2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Known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Vulnerability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Critical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Admin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Password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Descriptive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Error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Files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Pages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Extremely</a:t>
            </a:r>
            <a:r>
              <a:rPr spc="-65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458531"/>
            <a:ext cx="10656570" cy="129349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7180" marR="5080" indent="-285115">
              <a:lnSpc>
                <a:spcPct val="88400"/>
              </a:lnSpc>
              <a:spcBef>
                <a:spcPts val="350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A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Malicious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hacker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gain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complete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access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admin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account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just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by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Brute-Forcing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due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rate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limiting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flaw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as </a:t>
            </a:r>
            <a:r>
              <a:rPr sz="1850" dirty="0">
                <a:latin typeface="Times New Roman"/>
                <a:cs typeface="Times New Roman"/>
              </a:rPr>
              <a:t>a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hacker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can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attempt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many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times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he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wants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there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is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no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bounds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in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no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tries.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This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leads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complete compromise</a:t>
            </a:r>
            <a:r>
              <a:rPr sz="1850" spc="-1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personal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user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data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 </a:t>
            </a:r>
            <a:r>
              <a:rPr sz="1850" spc="-10" dirty="0">
                <a:latin typeface="Times New Roman"/>
                <a:cs typeface="Times New Roman"/>
              </a:rPr>
              <a:t>every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customer.</a:t>
            </a:r>
            <a:endParaRPr sz="1850">
              <a:latin typeface="Times New Roman"/>
              <a:cs typeface="Times New Roman"/>
            </a:endParaRPr>
          </a:p>
          <a:p>
            <a:pPr marL="297180" marR="398780" indent="-285115">
              <a:lnSpc>
                <a:spcPts val="1920"/>
              </a:lnSpc>
              <a:spcBef>
                <a:spcPts val="15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Once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attacker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logs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in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admin,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then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he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carry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out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actions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on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behalf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victim(admin)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which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could lead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serious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financial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loss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him/her,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like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he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change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 </a:t>
            </a:r>
            <a:r>
              <a:rPr sz="1850" spc="-10" dirty="0">
                <a:latin typeface="Times New Roman"/>
                <a:cs typeface="Times New Roman"/>
              </a:rPr>
              <a:t>name,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picture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even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price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products.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279" y="3271520"/>
              <a:ext cx="9489440" cy="318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60893"/>
            <a:ext cx="9488170" cy="17145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b="1" spc="-30" dirty="0">
                <a:latin typeface="Times New Roman"/>
                <a:cs typeface="Times New Roman"/>
              </a:rPr>
              <a:t>rate-</a:t>
            </a:r>
            <a:r>
              <a:rPr sz="2000" b="1" dirty="0">
                <a:latin typeface="Times New Roman"/>
                <a:cs typeface="Times New Roman"/>
              </a:rPr>
              <a:t>limiting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checks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OTP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checking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Generation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requests.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Implement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anti-</a:t>
            </a:r>
            <a:r>
              <a:rPr sz="2000" dirty="0">
                <a:latin typeface="Times New Roman"/>
                <a:cs typeface="Times New Roman"/>
              </a:rPr>
              <a:t>bot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measures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ReCAPTCHA</a:t>
            </a:r>
            <a:r>
              <a:rPr sz="2000" b="1" spc="2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 multiple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incorrect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attempts.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OTP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expire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certain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amount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2-5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minutes.</a:t>
            </a:r>
            <a:endParaRPr sz="2000">
              <a:latin typeface="Times New Roman"/>
              <a:cs typeface="Times New Roman"/>
            </a:endParaRPr>
          </a:p>
          <a:p>
            <a:pPr marL="703580" indent="-23304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03580" algn="l"/>
              </a:tabLst>
            </a:pPr>
            <a:r>
              <a:rPr sz="2000" dirty="0">
                <a:latin typeface="Times New Roman"/>
                <a:cs typeface="Times New Roman"/>
              </a:rPr>
              <a:t>OTP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least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6 digit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alphanumeric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more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security.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872" y="1509712"/>
            <a:ext cx="1022350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ts val="2280"/>
              </a:lnSpc>
              <a:spcBef>
                <a:spcPts val="100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https://www.owasp.org/index.php/Testing_Multiple_Factors_Authentication_(OWASP-</a:t>
            </a:r>
            <a:r>
              <a:rPr sz="2000" u="heavy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AT-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009)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ts val="2280"/>
              </a:lnSpc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https://www.owasp.org/index.php/Blocking_Brute_Force_Attacks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5496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5.</a:t>
            </a:r>
            <a:r>
              <a:rPr spc="-165" dirty="0"/>
              <a:t> </a:t>
            </a:r>
            <a:r>
              <a:rPr dirty="0"/>
              <a:t>Insecure</a:t>
            </a:r>
            <a:r>
              <a:rPr spc="135" dirty="0"/>
              <a:t> </a:t>
            </a:r>
            <a:r>
              <a:rPr dirty="0"/>
              <a:t>File</a:t>
            </a:r>
            <a:r>
              <a:rPr spc="-75" dirty="0"/>
              <a:t> </a:t>
            </a:r>
            <a:r>
              <a:rPr spc="-10" dirty="0"/>
              <a:t>Uploads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3417" y="2320925"/>
          <a:ext cx="8792845" cy="2662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2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27329" marR="229235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Insecure</a:t>
                      </a:r>
                      <a:r>
                        <a:rPr sz="1600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File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Uploads 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600" spc="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insecure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uploads,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http://52.66.88.120/wondercms/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  <a:buFont typeface="Arial MT"/>
                        <a:buChar char="•"/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6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Uploaded</a:t>
                      </a:r>
                      <a:r>
                        <a:rPr sz="1600" b="1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backdoor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shell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(anonymous.php)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6118225" cy="809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Navigate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Times New Roman"/>
                <a:cs typeface="Times New Roman"/>
              </a:rPr>
              <a:t>Blog</a:t>
            </a:r>
            <a:r>
              <a:rPr sz="1850" b="1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section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website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login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admin.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1964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Now,</a:t>
            </a:r>
            <a:r>
              <a:rPr sz="1850" spc="-13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navigate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Settings</a:t>
            </a:r>
            <a:r>
              <a:rPr sz="1850" b="1" spc="-13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then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go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Times New Roman"/>
                <a:cs typeface="Times New Roman"/>
              </a:rPr>
              <a:t>Files</a:t>
            </a:r>
            <a:r>
              <a:rPr sz="1850" b="1" spc="-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option.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2110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0" dirty="0">
                <a:latin typeface="Times New Roman"/>
                <a:cs typeface="Times New Roman"/>
              </a:rPr>
              <a:t>You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will</a:t>
            </a:r>
            <a:r>
              <a:rPr sz="1850" spc="-10" dirty="0">
                <a:latin typeface="Times New Roman"/>
                <a:cs typeface="Times New Roman"/>
              </a:rPr>
              <a:t> notice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Times New Roman"/>
                <a:cs typeface="Times New Roman"/>
              </a:rPr>
              <a:t>Upload</a:t>
            </a:r>
            <a:r>
              <a:rPr sz="1850" b="1" spc="-11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section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here,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99" y="2103120"/>
              <a:ext cx="8839200" cy="4439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764730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It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looks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like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we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upload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files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here,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let’s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try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uploading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file</a:t>
            </a:r>
            <a:r>
              <a:rPr sz="1850" spc="6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anonymous.php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2642552"/>
            <a:ext cx="321183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it’s</a:t>
            </a:r>
            <a:r>
              <a:rPr sz="1850" spc="7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successfully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uploaded.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6" name="object 6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5039" y="1838959"/>
              <a:ext cx="2661919" cy="508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6079" y="3373120"/>
              <a:ext cx="3799839" cy="2895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6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any</a:t>
            </a:r>
            <a:r>
              <a:rPr spc="30" dirty="0"/>
              <a:t> </a:t>
            </a:r>
            <a:r>
              <a:rPr dirty="0"/>
              <a:t>command</a:t>
            </a:r>
            <a:r>
              <a:rPr spc="-45" dirty="0"/>
              <a:t> </a:t>
            </a:r>
            <a:r>
              <a:rPr dirty="0"/>
              <a:t>can</a:t>
            </a:r>
            <a:r>
              <a:rPr spc="30" dirty="0"/>
              <a:t> </a:t>
            </a:r>
            <a:r>
              <a:rPr dirty="0"/>
              <a:t>be</a:t>
            </a:r>
            <a:r>
              <a:rPr spc="-40" dirty="0"/>
              <a:t> </a:t>
            </a:r>
            <a:r>
              <a:rPr spc="-10" dirty="0"/>
              <a:t>executed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14157"/>
            <a:ext cx="26962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2000" dirty="0">
                <a:latin typeface="Times New Roman"/>
                <a:cs typeface="Times New Roman"/>
              </a:rPr>
              <a:t>Shell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b="1" spc="-10" dirty="0">
                <a:latin typeface="Times New Roman"/>
                <a:cs typeface="Times New Roman"/>
              </a:rPr>
              <a:t>anonymous.php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575" y="3772852"/>
            <a:ext cx="5020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uploaded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shell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executed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successfully</a:t>
            </a:r>
            <a:r>
              <a:rPr sz="2000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159" y="4317999"/>
              <a:ext cx="6583680" cy="7450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7120" y="2174240"/>
              <a:ext cx="2397760" cy="1493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697" y="508635"/>
            <a:ext cx="7847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Extremely</a:t>
            </a:r>
            <a:r>
              <a:rPr spc="-65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850" y="1683448"/>
            <a:ext cx="10490835" cy="155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consequences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unrestricted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upload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vary:-</a:t>
            </a:r>
            <a:endParaRPr sz="2000">
              <a:latin typeface="Times New Roman"/>
              <a:cs typeface="Times New Roman"/>
            </a:endParaRPr>
          </a:p>
          <a:p>
            <a:pPr marL="815340" lvl="1" indent="-34544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including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takeover, 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overloaded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database.</a:t>
            </a:r>
            <a:endParaRPr sz="2000">
              <a:latin typeface="Times New Roman"/>
              <a:cs typeface="Times New Roman"/>
            </a:endParaRPr>
          </a:p>
          <a:p>
            <a:pPr marL="815340" lvl="1" indent="-34544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forwarding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attacks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back-</a:t>
            </a:r>
            <a:r>
              <a:rPr sz="2000" dirty="0">
                <a:latin typeface="Times New Roman"/>
                <a:cs typeface="Times New Roman"/>
              </a:rPr>
              <a:t>end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 marL="815340" lvl="1" indent="-345440">
              <a:lnSpc>
                <a:spcPct val="100000"/>
              </a:lnSpc>
              <a:buFont typeface="Wingdings"/>
              <a:buChar char=""/>
              <a:tabLst>
                <a:tab pos="815340" algn="l"/>
              </a:tabLst>
            </a:pPr>
            <a:r>
              <a:rPr sz="2000" spc="-30" dirty="0">
                <a:latin typeface="Times New Roman"/>
                <a:cs typeface="Times New Roman"/>
              </a:rPr>
              <a:t>client-</a:t>
            </a:r>
            <a:r>
              <a:rPr sz="2000" dirty="0">
                <a:latin typeface="Times New Roman"/>
                <a:cs typeface="Times New Roman"/>
              </a:rPr>
              <a:t>side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attacks,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simple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defacement.</a:t>
            </a:r>
            <a:endParaRPr sz="2000">
              <a:latin typeface="Times New Roman"/>
              <a:cs typeface="Times New Roman"/>
            </a:endParaRPr>
          </a:p>
          <a:p>
            <a:pPr marL="815340" lvl="1" indent="-34544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81534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uploaded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especially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stored.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10281920" cy="144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types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allowed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uploaded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restricted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 those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necessary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for</a:t>
            </a:r>
            <a:endParaRPr sz="2000">
              <a:latin typeface="Times New Roman"/>
              <a:cs typeface="Times New Roman"/>
            </a:endParaRPr>
          </a:p>
          <a:p>
            <a:pPr marL="815975">
              <a:lnSpc>
                <a:spcPts val="2165"/>
              </a:lnSpc>
            </a:pP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functionality.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Never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accept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filename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extension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directly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whitelist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filter.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280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Unicode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special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discarded.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51291"/>
            <a:ext cx="8585835" cy="81851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1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https://owasp.org/www-community/vulnerabilities/Unrestricted_File_Upload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72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https://www.hackingarticles.in/comprehensive-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guide-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on-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unrestricted-</a:t>
            </a:r>
            <a:r>
              <a:rPr sz="20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file-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upload/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835" y="352996"/>
            <a:ext cx="3279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Vulnerabilities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20647" y="1782317"/>
          <a:ext cx="9738995" cy="4316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1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b="1" spc="-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Severity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Vulnerabilities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Count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Critical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Remote</a:t>
                      </a:r>
                      <a:r>
                        <a:rPr sz="16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Inclusion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Moderate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Directory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Listing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Moderate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PII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Leakage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Severe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Open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Redirection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Severe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Bruteforce</a:t>
                      </a:r>
                      <a:r>
                        <a:rPr sz="1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Exploitation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Coupon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Codes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Critical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Command</a:t>
                      </a:r>
                      <a:r>
                        <a:rPr sz="16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Execution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Vulnerability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Severe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Forced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Browsing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Severe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Cross-Site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Request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Forgery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Critical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Seller</a:t>
                      </a:r>
                      <a:r>
                        <a:rPr sz="160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Account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Access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6.</a:t>
            </a:r>
            <a:r>
              <a:rPr spc="-125" dirty="0"/>
              <a:t> </a:t>
            </a:r>
            <a:r>
              <a:rPr dirty="0"/>
              <a:t>Client</a:t>
            </a:r>
            <a:r>
              <a:rPr spc="-20" dirty="0"/>
              <a:t> </a:t>
            </a:r>
            <a:r>
              <a:rPr dirty="0"/>
              <a:t>Side</a:t>
            </a:r>
            <a:r>
              <a:rPr spc="-35" dirty="0"/>
              <a:t> </a:t>
            </a:r>
            <a:r>
              <a:rPr dirty="0"/>
              <a:t>Filter</a:t>
            </a:r>
            <a:r>
              <a:rPr spc="50" dirty="0"/>
              <a:t> </a:t>
            </a:r>
            <a:r>
              <a:rPr spc="-10" dirty="0"/>
              <a:t>Bypass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34920" y="2426842"/>
          <a:ext cx="8198484" cy="2406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95250" marR="91440" algn="ctr">
                        <a:lnSpc>
                          <a:spcPts val="1680"/>
                        </a:lnSpc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Client</a:t>
                      </a:r>
                      <a:r>
                        <a:rPr sz="14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Side</a:t>
                      </a:r>
                      <a:r>
                        <a:rPr sz="14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35" dirty="0">
                          <a:latin typeface="Times New Roman"/>
                          <a:cs typeface="Times New Roman"/>
                        </a:rPr>
                        <a:t>Filter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Bypass (Moderate)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45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45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45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5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client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 side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filter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bypass.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450" b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Clr>
                          <a:srgbClr val="000000"/>
                        </a:buClr>
                        <a:buSzPct val="86206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http://3.6.40.63/profile/16/edit/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317561"/>
            <a:ext cx="9504045" cy="1053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Login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your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account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go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 </a:t>
            </a:r>
            <a:r>
              <a:rPr sz="1850" b="1" dirty="0">
                <a:latin typeface="Times New Roman"/>
                <a:cs typeface="Times New Roman"/>
              </a:rPr>
              <a:t>My</a:t>
            </a:r>
            <a:r>
              <a:rPr sz="1850" b="1" spc="-18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Profile</a:t>
            </a:r>
            <a:r>
              <a:rPr sz="1850" b="1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section.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1964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Now,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click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edit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profile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button,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update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any</a:t>
            </a:r>
            <a:r>
              <a:rPr sz="1850" spc="-1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your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details,</a:t>
            </a:r>
            <a:r>
              <a:rPr sz="1850" spc="-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here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will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go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with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phone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number</a:t>
            </a:r>
            <a:r>
              <a:rPr sz="1850" spc="-1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only.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1964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I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updated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my</a:t>
            </a:r>
            <a:r>
              <a:rPr sz="1850" spc="-1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phone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number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from</a:t>
            </a:r>
            <a:r>
              <a:rPr sz="1850" spc="-215" dirty="0">
                <a:latin typeface="Times New Roman"/>
                <a:cs typeface="Times New Roman"/>
              </a:rPr>
              <a:t> </a:t>
            </a:r>
            <a:r>
              <a:rPr sz="1850" spc="-40" dirty="0">
                <a:latin typeface="Times New Roman"/>
                <a:cs typeface="Times New Roman"/>
              </a:rPr>
              <a:t>9876543211</a:t>
            </a:r>
            <a:r>
              <a:rPr sz="1850" spc="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9999999999.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2070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Now,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again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click on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35" dirty="0">
                <a:latin typeface="Times New Roman"/>
                <a:cs typeface="Times New Roman"/>
              </a:rPr>
              <a:t>UPDATE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button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intercept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request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with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Burp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Suite.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4720" y="2743199"/>
              <a:ext cx="5242560" cy="3464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230566"/>
            <a:ext cx="7047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indent="-233679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Now,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Repeater</a:t>
            </a:r>
            <a:r>
              <a:rPr sz="2000" b="1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edit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phone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number.</a:t>
            </a:r>
            <a:endParaRPr sz="2000">
              <a:latin typeface="Times New Roman"/>
              <a:cs typeface="Times New Roman"/>
            </a:endParaRPr>
          </a:p>
          <a:p>
            <a:pPr marL="246379" indent="-233679">
              <a:lnSpc>
                <a:spcPts val="2280"/>
              </a:lnSpc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changed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9999999999</a:t>
            </a:r>
            <a:r>
              <a:rPr sz="2000" spc="2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1111111111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hit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Send</a:t>
            </a:r>
            <a:r>
              <a:rPr sz="2000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99" y="2072640"/>
              <a:ext cx="5770880" cy="4429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39" y="3261359"/>
              <a:ext cx="5273040" cy="139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45" dirty="0"/>
              <a:t> </a:t>
            </a:r>
            <a:r>
              <a:rPr dirty="0"/>
              <a:t>–</a:t>
            </a:r>
            <a:r>
              <a:rPr spc="-35" dirty="0"/>
              <a:t> </a:t>
            </a:r>
            <a:r>
              <a:rPr dirty="0"/>
              <a:t>profile</a:t>
            </a:r>
            <a:r>
              <a:rPr spc="-114" dirty="0"/>
              <a:t> </a:t>
            </a:r>
            <a:r>
              <a:rPr dirty="0"/>
              <a:t>updated</a:t>
            </a:r>
            <a:r>
              <a:rPr spc="30" dirty="0"/>
              <a:t> </a:t>
            </a:r>
            <a:r>
              <a:rPr spc="-10" dirty="0"/>
              <a:t>successfully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59" y="1473200"/>
              <a:ext cx="6278880" cy="415544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71169" y="5801995"/>
            <a:ext cx="1059370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PoC,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short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screen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recording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been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attached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along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screen</a:t>
            </a:r>
            <a:r>
              <a:rPr sz="2000" b="1" spc="-1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rec/client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side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filter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bypass poc.mp4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1458531"/>
            <a:ext cx="97402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SzPct val="92500"/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would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trouble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turn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might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negative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feedback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10349865" cy="1429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Implement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critical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only.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spc="-25" dirty="0">
                <a:latin typeface="Times New Roman"/>
                <a:cs typeface="Times New Roman"/>
              </a:rPr>
              <a:t>Client-</a:t>
            </a:r>
            <a:r>
              <a:rPr sz="2000" dirty="0">
                <a:latin typeface="Times New Roman"/>
                <a:cs typeface="Times New Roman"/>
              </a:rPr>
              <a:t>side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treated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decorative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only.</a:t>
            </a:r>
            <a:endParaRPr sz="2000">
              <a:latin typeface="Times New Roman"/>
              <a:cs typeface="Times New Roman"/>
            </a:endParaRPr>
          </a:p>
          <a:p>
            <a:pPr marL="815975" marR="5080" indent="-346075">
              <a:lnSpc>
                <a:spcPts val="2160"/>
              </a:lnSpc>
              <a:spcBef>
                <a:spcPts val="155"/>
              </a:spcBef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logic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implemented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code.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</a:t>
            </a:r>
            <a:r>
              <a:rPr sz="2000" spc="-20" dirty="0">
                <a:latin typeface="Times New Roman"/>
                <a:cs typeface="Times New Roman"/>
              </a:rPr>
              <a:t> user </a:t>
            </a:r>
            <a:r>
              <a:rPr sz="2000" dirty="0">
                <a:latin typeface="Times New Roman"/>
                <a:cs typeface="Times New Roman"/>
              </a:rPr>
              <a:t>input,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flow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URL/Modules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supposed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not.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51291"/>
            <a:ext cx="8997315" cy="81851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1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https://portswigger.net/support/using-burp-</a:t>
            </a:r>
            <a:r>
              <a:rPr sz="20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to-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bypass-</a:t>
            </a:r>
            <a:r>
              <a:rPr sz="200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client-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side-javascript-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validation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72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https://www.slideshare.net/SamBowne/cnit-</a:t>
            </a:r>
            <a:r>
              <a:rPr sz="20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129s-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ch-</a:t>
            </a:r>
            <a:r>
              <a:rPr sz="20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5-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bypassing-</a:t>
            </a:r>
            <a:r>
              <a:rPr sz="20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clientside-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controls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9756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7.</a:t>
            </a:r>
            <a:r>
              <a:rPr spc="-85" dirty="0"/>
              <a:t> </a:t>
            </a:r>
            <a:r>
              <a:rPr dirty="0"/>
              <a:t>Components</a:t>
            </a:r>
            <a:r>
              <a:rPr spc="-55" dirty="0"/>
              <a:t> </a:t>
            </a:r>
            <a:r>
              <a:rPr dirty="0"/>
              <a:t>with</a:t>
            </a:r>
            <a:r>
              <a:rPr spc="10" dirty="0"/>
              <a:t> </a:t>
            </a:r>
            <a:r>
              <a:rPr dirty="0"/>
              <a:t>Known</a:t>
            </a:r>
            <a:r>
              <a:rPr spc="10" dirty="0"/>
              <a:t> </a:t>
            </a:r>
            <a:r>
              <a:rPr spc="-10" dirty="0"/>
              <a:t>Vulnerabilities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3417" y="2272283"/>
          <a:ext cx="8881745" cy="271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5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6370" marR="163195" indent="-635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Components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Known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Vulnerabilities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600" spc="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contains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components</a:t>
                      </a:r>
                      <a:r>
                        <a:rPr sz="1600" spc="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known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vulnerabilities.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0" dirty="0">
                          <a:latin typeface="Times New Roman"/>
                          <a:cs typeface="Times New Roman"/>
                        </a:rPr>
                        <a:t>URL: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http://15.206.159.87/wondercms/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http://15.206.159.87/forum/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PHP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Version.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611568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php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version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this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website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is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5.6.39-</a:t>
            </a:r>
            <a:r>
              <a:rPr sz="1850" b="1" spc="-10" dirty="0">
                <a:latin typeface="Times New Roman"/>
                <a:cs typeface="Times New Roman"/>
              </a:rPr>
              <a:t>1</a:t>
            </a:r>
            <a:r>
              <a:rPr sz="1850" b="1" spc="-17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which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is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Out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Dated.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3385502"/>
            <a:ext cx="272161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Latest</a:t>
            </a:r>
            <a:r>
              <a:rPr sz="1850" spc="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php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version</a:t>
            </a:r>
            <a:r>
              <a:rPr sz="1850" spc="-185" dirty="0">
                <a:latin typeface="Times New Roman"/>
                <a:cs typeface="Times New Roman"/>
              </a:rPr>
              <a:t> </a:t>
            </a:r>
            <a:r>
              <a:rPr sz="1850" spc="-35" dirty="0">
                <a:latin typeface="Times New Roman"/>
                <a:cs typeface="Times New Roman"/>
              </a:rPr>
              <a:t>is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7.4.8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6" name="object 6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8800" y="1899920"/>
              <a:ext cx="6004559" cy="127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50" y="3972560"/>
              <a:ext cx="6055309" cy="2433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7799070" cy="809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Upon checking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versions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these</a:t>
            </a:r>
            <a:r>
              <a:rPr sz="1850" spc="-14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components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they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turned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out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be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Out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Dated.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171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b="1" spc="-25" dirty="0">
                <a:latin typeface="Times New Roman"/>
                <a:cs typeface="Times New Roman"/>
              </a:rPr>
              <a:t>Versions</a:t>
            </a:r>
            <a:r>
              <a:rPr sz="1850" b="1" spc="-114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Times New Roman"/>
                <a:cs typeface="Times New Roman"/>
              </a:rPr>
              <a:t>being</a:t>
            </a:r>
            <a:r>
              <a:rPr sz="1850" b="1" spc="-8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used,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3504" y="2907410"/>
            <a:ext cx="906144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Times New Roman"/>
                <a:cs typeface="Times New Roman"/>
              </a:rPr>
              <a:t>Codoforum3.3.1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840" y="4015739"/>
            <a:ext cx="2825115" cy="306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5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b="1" dirty="0">
                <a:latin typeface="Times New Roman"/>
                <a:cs typeface="Times New Roman"/>
              </a:rPr>
              <a:t>Latest</a:t>
            </a:r>
            <a:r>
              <a:rPr sz="1850" b="1" spc="-75" dirty="0">
                <a:latin typeface="Times New Roman"/>
                <a:cs typeface="Times New Roman"/>
              </a:rPr>
              <a:t> </a:t>
            </a:r>
            <a:r>
              <a:rPr sz="1850" b="1" spc="-25" dirty="0">
                <a:latin typeface="Times New Roman"/>
                <a:cs typeface="Times New Roman"/>
              </a:rPr>
              <a:t>Versions</a:t>
            </a:r>
            <a:r>
              <a:rPr sz="1850" b="1" spc="-10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available,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7" name="object 7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4879" y="2275840"/>
              <a:ext cx="1828799" cy="558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8320" y="2204720"/>
              <a:ext cx="1757679" cy="711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0560" y="4517954"/>
              <a:ext cx="4582159" cy="11406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3979" y="4756727"/>
              <a:ext cx="4732020" cy="719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37407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</a:t>
            </a:r>
            <a:r>
              <a:rPr spc="-40" dirty="0"/>
              <a:t> </a:t>
            </a:r>
            <a:r>
              <a:rPr dirty="0"/>
              <a:t>SQL</a:t>
            </a:r>
            <a:r>
              <a:rPr spc="45" dirty="0"/>
              <a:t> </a:t>
            </a:r>
            <a:r>
              <a:rPr spc="-25" dirty="0"/>
              <a:t>Injection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427948"/>
              </p:ext>
            </p:extLst>
          </p:nvPr>
        </p:nvGraphicFramePr>
        <p:xfrm>
          <a:off x="2034920" y="2288539"/>
          <a:ext cx="8108950" cy="3252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2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SQL</a:t>
                      </a:r>
                      <a:r>
                        <a:rPr sz="1600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Injection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600" spc="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0" dirty="0">
                          <a:latin typeface="Times New Roman"/>
                          <a:cs typeface="Times New Roman"/>
                        </a:rPr>
                        <a:t>online</a:t>
                      </a:r>
                      <a:r>
                        <a:rPr sz="1600" b="1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50" dirty="0">
                          <a:latin typeface="Times New Roman"/>
                          <a:cs typeface="Times New Roman"/>
                        </a:rPr>
                        <a:t>e-</a:t>
                      </a:r>
                      <a:r>
                        <a:rPr sz="1600" b="1" spc="-15" dirty="0">
                          <a:latin typeface="Times New Roman"/>
                          <a:cs typeface="Times New Roman"/>
                        </a:rPr>
                        <a:t>commerce</a:t>
                      </a:r>
                      <a:r>
                        <a:rPr sz="1600" b="1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portal</a:t>
                      </a:r>
                      <a:r>
                        <a:rPr sz="1600" b="1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vulnerable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SQL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injection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attack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lang="en-IN"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</a:t>
                      </a:r>
                      <a:r>
                        <a:rPr lang="en-US" sz="1600" dirty="0">
                          <a:hlinkClick r:id="rId2"/>
                        </a:rPr>
                        <a:t>3.110.85.145/</a:t>
                      </a:r>
                      <a:r>
                        <a:rPr lang="en-US" sz="1600" dirty="0" err="1">
                          <a:hlinkClick r:id="rId2"/>
                        </a:rPr>
                        <a:t>products.php?cat</a:t>
                      </a:r>
                      <a:r>
                        <a:rPr lang="en-US" sz="1600" dirty="0">
                          <a:hlinkClick r:id="rId2"/>
                        </a:rPr>
                        <a:t>=1</a:t>
                      </a:r>
                      <a:endParaRPr lang="en-US" sz="1600" dirty="0"/>
                    </a:p>
                    <a:p>
                      <a:pPr marL="85725" indent="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0000"/>
                        </a:buClr>
                        <a:buSzPct val="78125"/>
                        <a:buFont typeface="Arial MT"/>
                        <a:buNone/>
                        <a:tabLst>
                          <a:tab pos="370205" algn="l"/>
                        </a:tabLst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Parameters</a:t>
                      </a:r>
                      <a:r>
                        <a:rPr sz="160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ct val="100000"/>
                        </a:lnSpc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cat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(GET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parameter)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  <a:buFont typeface="Arial MT"/>
                        <a:buChar char="•"/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Payload: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ct val="100000"/>
                        </a:lnSpc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cat=1’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PoC</a:t>
            </a:r>
          </a:p>
        </p:txBody>
      </p:sp>
      <p:sp>
        <p:nvSpPr>
          <p:cNvPr id="3" name="object 3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7575" y="1827847"/>
            <a:ext cx="319468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Calibri"/>
                <a:cs typeface="Calibri"/>
              </a:rPr>
              <a:t>Codoforum</a:t>
            </a:r>
            <a:r>
              <a:rPr sz="1850" spc="-135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has</a:t>
            </a:r>
            <a:r>
              <a:rPr sz="1850" spc="-10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public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exploits.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2560320"/>
            <a:ext cx="11704320" cy="173735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PoC</a:t>
            </a:r>
          </a:p>
        </p:txBody>
      </p:sp>
      <p:sp>
        <p:nvSpPr>
          <p:cNvPr id="3" name="object 3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7575" y="1827847"/>
            <a:ext cx="377761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spc="-40" dirty="0">
                <a:latin typeface="Calibri"/>
                <a:cs typeface="Calibri"/>
              </a:rPr>
              <a:t>Wondercms</a:t>
            </a:r>
            <a:r>
              <a:rPr sz="1850" spc="-9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2.3.1</a:t>
            </a:r>
            <a:r>
              <a:rPr sz="1850" spc="-140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has</a:t>
            </a:r>
            <a:r>
              <a:rPr sz="1850" spc="-9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public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exploits.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2255520"/>
            <a:ext cx="11704320" cy="310896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697" y="508635"/>
            <a:ext cx="7847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Extremely</a:t>
            </a:r>
            <a:r>
              <a:rPr spc="-65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850" y="1683448"/>
            <a:ext cx="8972550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Anyone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attacks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(available)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exploits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publicly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296545" indent="-2838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cause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severe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damage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</a:t>
            </a:r>
            <a:endParaRPr sz="2000">
              <a:latin typeface="Times New Roman"/>
              <a:cs typeface="Times New Roman"/>
            </a:endParaRPr>
          </a:p>
          <a:p>
            <a:pPr marL="296545" indent="-2838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upload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backdoor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shells</a:t>
            </a:r>
            <a:endParaRPr sz="2000">
              <a:latin typeface="Times New Roman"/>
              <a:cs typeface="Times New Roman"/>
            </a:endParaRPr>
          </a:p>
          <a:p>
            <a:pPr marL="296545" indent="-283845">
              <a:lnSpc>
                <a:spcPct val="100000"/>
              </a:lnSpc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easily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deface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7935595" cy="890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Update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php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running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280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Hide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current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pages.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872" y="1610994"/>
            <a:ext cx="9669145" cy="1633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ts val="228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https://owasp.org/www-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project-top-</a:t>
            </a:r>
            <a:r>
              <a:rPr sz="20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ten/OWASP_Top_Ten_2017/Top_10-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2017_A9-</a:t>
            </a:r>
            <a:endParaRPr sz="2000">
              <a:latin typeface="Times New Roman"/>
              <a:cs typeface="Times New Roman"/>
            </a:endParaRPr>
          </a:p>
          <a:p>
            <a:pPr marL="185420">
              <a:lnSpc>
                <a:spcPts val="2280"/>
              </a:lnSpc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Using_Components_with_Known_Vulnerabilities</a:t>
            </a:r>
            <a:endParaRPr sz="2000">
              <a:latin typeface="Times New Roman"/>
              <a:cs typeface="Times New Roman"/>
            </a:endParaRPr>
          </a:p>
          <a:p>
            <a:pPr marL="184150" indent="-171450">
              <a:lnSpc>
                <a:spcPts val="2285"/>
              </a:lnSpc>
              <a:spcBef>
                <a:spcPts val="560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https://www.cvedetails.com/vulnerability-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list/vendor_id-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15088/product_id-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30715/version_id-</a:t>
            </a:r>
            <a:endParaRPr sz="2000">
              <a:latin typeface="Times New Roman"/>
              <a:cs typeface="Times New Roman"/>
            </a:endParaRPr>
          </a:p>
          <a:p>
            <a:pPr marL="185420">
              <a:lnSpc>
                <a:spcPts val="2285"/>
              </a:lnSpc>
            </a:pPr>
            <a:r>
              <a:rPr sz="20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235577/Wondercms-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Wondercms-2.3.1.html</a:t>
            </a:r>
            <a:endParaRPr sz="200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6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https://www.cvedetails.com/vulnerability-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list/vendor_id-15315/Codoforum.html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6221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8.</a:t>
            </a:r>
            <a:r>
              <a:rPr spc="-80" dirty="0"/>
              <a:t> </a:t>
            </a:r>
            <a:r>
              <a:rPr dirty="0"/>
              <a:t>Default</a:t>
            </a:r>
            <a:r>
              <a:rPr spc="30" dirty="0"/>
              <a:t> </a:t>
            </a:r>
            <a:r>
              <a:rPr dirty="0"/>
              <a:t>Admin</a:t>
            </a:r>
            <a:r>
              <a:rPr spc="-65" dirty="0"/>
              <a:t> </a:t>
            </a:r>
            <a:r>
              <a:rPr spc="-10" dirty="0"/>
              <a:t>Password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3417" y="2426842"/>
          <a:ext cx="8881745" cy="271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5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69570" marR="149225" indent="-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1600" spc="-7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Admin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Password 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600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admin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credentials.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0" dirty="0">
                          <a:latin typeface="Times New Roman"/>
                          <a:cs typeface="Times New Roman"/>
                        </a:rPr>
                        <a:t>URL: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marR="169545" indent="-285115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http://15.206.159.87/ovidentiaCMS/index.php?tg=login&amp;cmd=authform&amp;msg=Co</a:t>
                      </a:r>
                      <a:r>
                        <a:rPr sz="1600" spc="-10" dirty="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nnexion&amp;err=&amp;restricted=1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Arial MT"/>
                        <a:buChar char="•"/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  <a:buFont typeface="Arial MT"/>
                        <a:buChar char="•"/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-25" dirty="0">
                          <a:latin typeface="Times New Roman"/>
                          <a:cs typeface="Times New Roman"/>
                        </a:rPr>
                        <a:t>Component</a:t>
                      </a:r>
                      <a:r>
                        <a:rPr sz="1600" b="1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0" dirty="0">
                          <a:latin typeface="Times New Roman"/>
                          <a:cs typeface="Times New Roman"/>
                        </a:rPr>
                        <a:t>Name: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ovidentia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content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management</a:t>
                      </a:r>
                      <a:r>
                        <a:rPr sz="1600" spc="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7575550" cy="554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Navigate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http://15.206.159.87/ovidentiaCMS/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2070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In</a:t>
            </a:r>
            <a:r>
              <a:rPr sz="1850" spc="-13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ovidentia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CMS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page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there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is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option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called</a:t>
            </a:r>
            <a:r>
              <a:rPr sz="1850" spc="20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Times New Roman"/>
                <a:cs typeface="Times New Roman"/>
              </a:rPr>
              <a:t>Connexion</a:t>
            </a:r>
            <a:r>
              <a:rPr sz="1850" b="1" spc="-114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to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login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admin.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3385502"/>
            <a:ext cx="378079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Upon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clicking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it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we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see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this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page,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6" name="object 6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279" y="1981199"/>
              <a:ext cx="10485120" cy="13106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000" y="3860799"/>
              <a:ext cx="11145520" cy="2679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5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ovidentia</a:t>
            </a:r>
            <a:r>
              <a:rPr spc="30" dirty="0"/>
              <a:t> </a:t>
            </a:r>
            <a:r>
              <a:rPr dirty="0"/>
              <a:t>CMS</a:t>
            </a:r>
            <a:r>
              <a:rPr spc="-45" dirty="0"/>
              <a:t> </a:t>
            </a:r>
            <a:r>
              <a:rPr dirty="0"/>
              <a:t>admin</a:t>
            </a:r>
            <a:r>
              <a:rPr spc="-50" dirty="0"/>
              <a:t> </a:t>
            </a:r>
            <a:r>
              <a:rPr spc="-10" dirty="0"/>
              <a:t>access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873885"/>
            <a:ext cx="81191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default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ovidentia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CMS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admin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credentials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got,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9679" y="2885440"/>
              <a:ext cx="7152640" cy="20116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PoC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079" y="2560320"/>
              <a:ext cx="11419840" cy="17373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7575" y="1827847"/>
            <a:ext cx="618426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97180" algn="l"/>
              </a:tabLst>
            </a:pPr>
            <a:r>
              <a:rPr sz="1850" spc="-20" dirty="0">
                <a:latin typeface="Calibri"/>
                <a:cs typeface="Calibri"/>
              </a:rPr>
              <a:t>Upon</a:t>
            </a:r>
            <a:r>
              <a:rPr sz="1850" spc="-85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entering</a:t>
            </a:r>
            <a:r>
              <a:rPr sz="1850" spc="-7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credentials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we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got</a:t>
            </a:r>
            <a:r>
              <a:rPr sz="1850" spc="-5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administrator</a:t>
            </a:r>
            <a:r>
              <a:rPr sz="1850" spc="-8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access.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697" y="508635"/>
            <a:ext cx="7847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Extremely</a:t>
            </a:r>
            <a:r>
              <a:rPr spc="-65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850" y="1683448"/>
            <a:ext cx="466788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Attacker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admin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privileges.</a:t>
            </a:r>
            <a:endParaRPr sz="2000">
              <a:latin typeface="Times New Roman"/>
              <a:cs typeface="Times New Roman"/>
            </a:endParaRPr>
          </a:p>
          <a:p>
            <a:pPr marL="296545" indent="-2838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easily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deface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ovidentia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CMS.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37407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</a:t>
            </a:r>
            <a:r>
              <a:rPr spc="-40" dirty="0"/>
              <a:t> </a:t>
            </a:r>
            <a:r>
              <a:rPr dirty="0"/>
              <a:t>SQL</a:t>
            </a:r>
            <a:r>
              <a:rPr spc="45" dirty="0"/>
              <a:t> </a:t>
            </a:r>
            <a:r>
              <a:rPr spc="-25" dirty="0"/>
              <a:t>Injection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63445" y="2503297"/>
          <a:ext cx="8108950" cy="2406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29565" marR="121920" indent="-19304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SQL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Injection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Here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sz="1600" spc="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similar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SQLi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application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b="1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http://13.234.115.86/products.php?cat=2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http://13.234.115.86/products.php?cat=3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10181590" cy="197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Two-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Factor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Authentication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sensitive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added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strong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passwords.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Disable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default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debug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pages.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Hide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admin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login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page.</a:t>
            </a:r>
            <a:endParaRPr sz="2000">
              <a:latin typeface="Times New Roman"/>
              <a:cs typeface="Times New Roman"/>
            </a:endParaRPr>
          </a:p>
          <a:p>
            <a:pPr marL="812800" marR="5080" indent="-342900" algn="just">
              <a:lnSpc>
                <a:spcPts val="2160"/>
              </a:lnSpc>
              <a:spcBef>
                <a:spcPts val="155"/>
              </a:spcBef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Remove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default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passwords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own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strong. 	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special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least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lowercase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letter,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least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uppercase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letter, 	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greater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equal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maximum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security.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872" y="1539595"/>
            <a:ext cx="9607550" cy="143065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https://www.indusface.com/blog/owasp-security-misconfiguration/</a:t>
            </a:r>
            <a:endParaRPr sz="200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6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https://hdivsecurity.com/owasp-security-misconfiguration</a:t>
            </a:r>
            <a:endParaRPr sz="2000">
              <a:latin typeface="Times New Roman"/>
              <a:cs typeface="Times New Roman"/>
            </a:endParaRPr>
          </a:p>
          <a:p>
            <a:pPr marL="184150" marR="5080" indent="-171450">
              <a:lnSpc>
                <a:spcPts val="2160"/>
              </a:lnSpc>
              <a:spcBef>
                <a:spcPts val="840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https://www.tmdhosting.com/kb/question/ovidentia-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hosting-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requirements-</a:t>
            </a:r>
            <a:r>
              <a:rPr sz="20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ovidentia-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manual-</a:t>
            </a:r>
            <a:r>
              <a:rPr sz="2000" spc="-10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 	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installation/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9475" y="756856"/>
            <a:ext cx="6772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9.</a:t>
            </a:r>
            <a:r>
              <a:rPr spc="-110" dirty="0"/>
              <a:t> </a:t>
            </a:r>
            <a:r>
              <a:rPr dirty="0"/>
              <a:t>Descriptive</a:t>
            </a:r>
            <a:r>
              <a:rPr spc="65" dirty="0"/>
              <a:t> </a:t>
            </a:r>
            <a:r>
              <a:rPr dirty="0"/>
              <a:t>Error</a:t>
            </a:r>
            <a:r>
              <a:rPr spc="-80" dirty="0"/>
              <a:t> </a:t>
            </a:r>
            <a:r>
              <a:rPr spc="-10" dirty="0"/>
              <a:t>Messages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34920" y="2426842"/>
          <a:ext cx="8198484" cy="2406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090" marR="69850" algn="ctr">
                        <a:lnSpc>
                          <a:spcPts val="1680"/>
                        </a:lnSpc>
                      </a:pP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Descriptive</a:t>
                      </a:r>
                      <a:r>
                        <a:rPr sz="14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Error Messages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ts val="1639"/>
                        </a:lnSpc>
                      </a:pP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(Low)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45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URLs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shows</a:t>
                      </a:r>
                      <a:r>
                        <a:rPr sz="145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descriptive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error</a:t>
                      </a:r>
                      <a:r>
                        <a:rPr sz="145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messages,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  <a:hlinkClick r:id="rId2"/>
                        </a:rPr>
                        <a:t>http://3.6.40.63/?includelang=lang/fr.php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7005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Parameter: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51484" lvl="1" indent="-284480">
                        <a:lnSpc>
                          <a:spcPts val="1710"/>
                        </a:lnSpc>
                        <a:buSzPct val="86206"/>
                        <a:buFont typeface="Arial MT"/>
                        <a:buChar char="•"/>
                        <a:tabLst>
                          <a:tab pos="451484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includelang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02577"/>
            <a:ext cx="2958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1326197"/>
            <a:ext cx="1104138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185420" algn="l"/>
              </a:tabLst>
            </a:pPr>
            <a:r>
              <a:rPr sz="2050" dirty="0">
                <a:latin typeface="Times New Roman"/>
                <a:cs typeface="Times New Roman"/>
              </a:rPr>
              <a:t>Navigate</a:t>
            </a:r>
            <a:r>
              <a:rPr sz="2050" spc="3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to</a:t>
            </a:r>
            <a:r>
              <a:rPr sz="2050" spc="3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the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website</a:t>
            </a:r>
            <a:r>
              <a:rPr sz="2050" spc="1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and</a:t>
            </a:r>
            <a:r>
              <a:rPr sz="2050" spc="3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click</a:t>
            </a:r>
            <a:r>
              <a:rPr sz="2050" spc="19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on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change</a:t>
            </a:r>
            <a:r>
              <a:rPr sz="2050" spc="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language</a:t>
            </a:r>
            <a:r>
              <a:rPr sz="2050" spc="30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dropdown,</a:t>
            </a:r>
            <a:r>
              <a:rPr sz="2050" spc="7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and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select</a:t>
            </a:r>
            <a:r>
              <a:rPr sz="2050" spc="10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any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of</a:t>
            </a:r>
            <a:r>
              <a:rPr sz="2050" spc="6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the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two</a:t>
            </a:r>
            <a:r>
              <a:rPr sz="2050" spc="3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languages.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900" y="3269678"/>
            <a:ext cx="10631805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420" indent="-172720">
              <a:lnSpc>
                <a:spcPts val="276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2050" dirty="0">
                <a:latin typeface="Times New Roman"/>
                <a:cs typeface="Times New Roman"/>
              </a:rPr>
              <a:t>Now,</a:t>
            </a:r>
            <a:r>
              <a:rPr sz="2050" spc="-6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notice</a:t>
            </a:r>
            <a:r>
              <a:rPr sz="2050" spc="114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the</a:t>
            </a:r>
            <a:r>
              <a:rPr sz="2050" spc="3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URL,</a:t>
            </a:r>
            <a:r>
              <a:rPr sz="2050" spc="26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you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get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a</a:t>
            </a:r>
            <a:r>
              <a:rPr sz="2050" spc="4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‘get’</a:t>
            </a:r>
            <a:r>
              <a:rPr sz="2050" spc="-12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parameter</a:t>
            </a:r>
            <a:r>
              <a:rPr sz="2050" spc="-4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of</a:t>
            </a:r>
            <a:r>
              <a:rPr sz="2050" spc="30" dirty="0">
                <a:latin typeface="Times New Roman"/>
                <a:cs typeface="Times New Roman"/>
              </a:rPr>
              <a:t> </a:t>
            </a:r>
            <a:r>
              <a:rPr sz="2050" b="1" spc="10" dirty="0">
                <a:latin typeface="Times New Roman"/>
                <a:cs typeface="Times New Roman"/>
              </a:rPr>
              <a:t>includelang</a:t>
            </a:r>
            <a:r>
              <a:rPr sz="2050" b="1" spc="-19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which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shows</a:t>
            </a:r>
            <a:r>
              <a:rPr sz="2050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descriptive</a:t>
            </a:r>
            <a:r>
              <a:rPr sz="2400" b="1" spc="19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error</a:t>
            </a:r>
            <a:endParaRPr sz="2400">
              <a:latin typeface="Times New Roman"/>
              <a:cs typeface="Times New Roman"/>
            </a:endParaRPr>
          </a:p>
          <a:p>
            <a:pPr marL="185420">
              <a:lnSpc>
                <a:spcPts val="2760"/>
              </a:lnSpc>
            </a:pPr>
            <a:r>
              <a:rPr sz="2400" b="1" spc="-10" dirty="0">
                <a:latin typeface="Times New Roman"/>
                <a:cs typeface="Times New Roman"/>
              </a:rPr>
              <a:t>messages</a:t>
            </a:r>
            <a:r>
              <a:rPr sz="2050" spc="-10" dirty="0">
                <a:latin typeface="Times New Roman"/>
                <a:cs typeface="Times New Roman"/>
              </a:rPr>
              <a:t>.</a:t>
            </a:r>
            <a:endParaRPr sz="2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2400">
              <a:latin typeface="Times New Roman"/>
              <a:cs typeface="Times New Roman"/>
            </a:endParaRPr>
          </a:p>
          <a:p>
            <a:pPr marL="185420" marR="349885" indent="-172720">
              <a:lnSpc>
                <a:spcPts val="2240"/>
              </a:lnSpc>
              <a:buFont typeface="Arial MT"/>
              <a:buChar char="•"/>
              <a:tabLst>
                <a:tab pos="185420" algn="l"/>
              </a:tabLst>
            </a:pPr>
            <a:r>
              <a:rPr sz="2050" spc="10" dirty="0">
                <a:latin typeface="Times New Roman"/>
                <a:cs typeface="Times New Roman"/>
              </a:rPr>
              <a:t>Here,</a:t>
            </a:r>
            <a:r>
              <a:rPr sz="2050" spc="-10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we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enter</a:t>
            </a:r>
            <a:r>
              <a:rPr sz="2050" spc="6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the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payload:</a:t>
            </a:r>
            <a:r>
              <a:rPr sz="2050" spc="220" dirty="0">
                <a:latin typeface="Times New Roman"/>
                <a:cs typeface="Times New Roman"/>
              </a:rPr>
              <a:t> </a:t>
            </a:r>
            <a:r>
              <a:rPr sz="2050" b="1" spc="10" dirty="0">
                <a:latin typeface="Times New Roman"/>
                <a:cs typeface="Times New Roman"/>
              </a:rPr>
              <a:t>includelang=lifestyle</a:t>
            </a:r>
            <a:r>
              <a:rPr sz="2050" b="1" spc="-14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and</a:t>
            </a:r>
            <a:r>
              <a:rPr sz="2050" spc="-4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on</a:t>
            </a:r>
            <a:r>
              <a:rPr sz="2050" spc="3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executing</a:t>
            </a:r>
            <a:r>
              <a:rPr sz="2050" spc="4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this</a:t>
            </a:r>
            <a:r>
              <a:rPr sz="2050" spc="18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file</a:t>
            </a:r>
            <a:r>
              <a:rPr sz="2050" spc="30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the</a:t>
            </a:r>
            <a:r>
              <a:rPr sz="2050" spc="-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page</a:t>
            </a:r>
            <a:r>
              <a:rPr sz="2050" spc="15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throws</a:t>
            </a:r>
            <a:r>
              <a:rPr sz="2050" spc="20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Times New Roman"/>
                <a:cs typeface="Times New Roman"/>
              </a:rPr>
              <a:t>a </a:t>
            </a:r>
            <a:r>
              <a:rPr sz="2050" dirty="0">
                <a:latin typeface="Times New Roman"/>
                <a:cs typeface="Times New Roman"/>
              </a:rPr>
              <a:t>descriptive</a:t>
            </a:r>
            <a:r>
              <a:rPr sz="2050" spc="14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error.</a:t>
            </a:r>
            <a:endParaRPr sz="20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6" name="object 6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79" y="1838959"/>
              <a:ext cx="1767839" cy="1341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120" dirty="0"/>
              <a:t> </a:t>
            </a:r>
            <a:r>
              <a:rPr dirty="0"/>
              <a:t>–</a:t>
            </a:r>
            <a:r>
              <a:rPr spc="-110" dirty="0"/>
              <a:t> </a:t>
            </a:r>
            <a:r>
              <a:rPr dirty="0"/>
              <a:t>descriptive</a:t>
            </a:r>
            <a:r>
              <a:rPr spc="35" dirty="0"/>
              <a:t> </a:t>
            </a:r>
            <a:r>
              <a:rPr dirty="0"/>
              <a:t>error</a:t>
            </a:r>
            <a:r>
              <a:rPr spc="-105" dirty="0"/>
              <a:t> </a:t>
            </a:r>
            <a:r>
              <a:rPr dirty="0"/>
              <a:t>message</a:t>
            </a:r>
            <a:r>
              <a:rPr spc="30" dirty="0"/>
              <a:t> </a:t>
            </a:r>
            <a:r>
              <a:rPr spc="-10" dirty="0"/>
              <a:t>displayed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879" y="2468880"/>
              <a:ext cx="10302240" cy="1920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917" y="606742"/>
            <a:ext cx="5290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5" dirty="0"/>
              <a:t> </a:t>
            </a:r>
            <a:r>
              <a:rPr dirty="0"/>
              <a:t>Impact</a:t>
            </a:r>
            <a:r>
              <a:rPr spc="30" dirty="0"/>
              <a:t> </a:t>
            </a:r>
            <a:r>
              <a:rPr dirty="0"/>
              <a:t>–</a:t>
            </a:r>
            <a:r>
              <a:rPr spc="-135" dirty="0"/>
              <a:t> </a:t>
            </a:r>
            <a:r>
              <a:rPr spc="-25" dirty="0"/>
              <a:t>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0069" y="1805876"/>
            <a:ext cx="106813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marR="5080" indent="-3454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doesn’t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harm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directly,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letting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hacker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architecture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hacker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against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organization.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998347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165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Developers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turn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off</a:t>
            </a:r>
            <a:r>
              <a:rPr sz="2000" b="1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descriptive</a:t>
            </a:r>
            <a:r>
              <a:rPr sz="2000" b="1" spc="-1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error</a:t>
            </a:r>
            <a:r>
              <a:rPr sz="2000" b="1" spc="10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messages</a:t>
            </a:r>
            <a:r>
              <a:rPr sz="2000" b="1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815975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finally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released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general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use.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51291"/>
            <a:ext cx="6755130" cy="81851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1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https://cwe.mitre.org/data/definitions/209.html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72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https://owasp.org/www-community/Improper_Error_Handling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9475" y="756856"/>
            <a:ext cx="61493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10.</a:t>
            </a:r>
            <a:r>
              <a:rPr spc="-190" dirty="0"/>
              <a:t> </a:t>
            </a:r>
            <a:r>
              <a:rPr dirty="0"/>
              <a:t>Default</a:t>
            </a:r>
            <a:r>
              <a:rPr spc="5" dirty="0"/>
              <a:t> </a:t>
            </a:r>
            <a:r>
              <a:rPr dirty="0"/>
              <a:t>Files</a:t>
            </a:r>
            <a:r>
              <a:rPr spc="6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Pages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96820" y="2201926"/>
          <a:ext cx="8198484" cy="2856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6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81965" marR="80645" indent="-386715">
                        <a:lnSpc>
                          <a:spcPts val="1680"/>
                        </a:lnSpc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145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Files</a:t>
                      </a:r>
                      <a:r>
                        <a:rPr sz="14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Pages (Low)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45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5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45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URLs</a:t>
                      </a:r>
                      <a:r>
                        <a:rPr sz="14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shows</a:t>
                      </a:r>
                      <a:r>
                        <a:rPr sz="145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14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files</a:t>
                      </a:r>
                      <a:r>
                        <a:rPr sz="14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4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pages,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ts val="1710"/>
                        </a:lnSpc>
                        <a:spcBef>
                          <a:spcPts val="1625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4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20" dirty="0">
                          <a:latin typeface="Times New Roman"/>
                          <a:cs typeface="Times New Roman"/>
                        </a:rPr>
                        <a:t>URL: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70205" indent="-284480">
                        <a:lnSpc>
                          <a:spcPts val="1710"/>
                        </a:lnSpc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  <a:hlinkClick r:id="rId2"/>
                        </a:rPr>
                        <a:t>http://3.6.40.63/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7005">
                        <a:lnSpc>
                          <a:spcPts val="1710"/>
                        </a:lnSpc>
                        <a:spcBef>
                          <a:spcPts val="1620"/>
                        </a:spcBef>
                      </a:pP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145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files</a:t>
                      </a:r>
                      <a:r>
                        <a:rPr sz="145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45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pages</a:t>
                      </a:r>
                      <a:r>
                        <a:rPr sz="145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50" b="1" spc="-10" dirty="0">
                          <a:latin typeface="Times New Roman"/>
                          <a:cs typeface="Times New Roman"/>
                        </a:rPr>
                        <a:t>present: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51484" lvl="1" indent="-284480">
                        <a:lnSpc>
                          <a:spcPts val="1680"/>
                        </a:lnSpc>
                        <a:buSzPct val="86206"/>
                        <a:buFont typeface="Arial MT"/>
                        <a:buChar char="•"/>
                        <a:tabLst>
                          <a:tab pos="451484" algn="l"/>
                        </a:tabLst>
                      </a:pPr>
                      <a:r>
                        <a:rPr sz="1450" spc="-20" dirty="0">
                          <a:latin typeface="Times New Roman"/>
                          <a:cs typeface="Times New Roman"/>
                        </a:rPr>
                        <a:t>server-</a:t>
                      </a: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status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51484" lvl="1" indent="-284480">
                        <a:lnSpc>
                          <a:spcPts val="1680"/>
                        </a:lnSpc>
                        <a:buSzPct val="86206"/>
                        <a:buFont typeface="Arial MT"/>
                        <a:buChar char="•"/>
                        <a:tabLst>
                          <a:tab pos="451484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robots.txt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51484" lvl="1" indent="-284480">
                        <a:lnSpc>
                          <a:spcPts val="1685"/>
                        </a:lnSpc>
                        <a:buSzPct val="86206"/>
                        <a:buFont typeface="Arial MT"/>
                        <a:buChar char="•"/>
                        <a:tabLst>
                          <a:tab pos="451484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userlist.txt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51484" lvl="1" indent="-284480">
                        <a:lnSpc>
                          <a:spcPts val="1685"/>
                        </a:lnSpc>
                        <a:buSzPct val="86206"/>
                        <a:buFont typeface="Arial MT"/>
                        <a:buChar char="•"/>
                        <a:tabLst>
                          <a:tab pos="451484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phpinfo.php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51484" lvl="1" indent="-284480">
                        <a:lnSpc>
                          <a:spcPts val="1710"/>
                        </a:lnSpc>
                        <a:buSzPct val="86206"/>
                        <a:buFont typeface="Arial MT"/>
                        <a:buChar char="•"/>
                        <a:tabLst>
                          <a:tab pos="451484" algn="l"/>
                        </a:tabLst>
                      </a:pPr>
                      <a:r>
                        <a:rPr sz="1450" spc="-10" dirty="0">
                          <a:latin typeface="Times New Roman"/>
                          <a:cs typeface="Times New Roman"/>
                        </a:rPr>
                        <a:t>composer.json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74713"/>
            <a:ext cx="4473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15" dirty="0"/>
              <a:t> </a:t>
            </a:r>
            <a:r>
              <a:rPr dirty="0"/>
              <a:t>–</a:t>
            </a:r>
            <a:r>
              <a:rPr spc="40" dirty="0"/>
              <a:t> </a:t>
            </a:r>
            <a:r>
              <a:rPr spc="-55" dirty="0"/>
              <a:t>server-</a:t>
            </a:r>
            <a:r>
              <a:rPr spc="-10" dirty="0"/>
              <a:t>status/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59" y="1605280"/>
              <a:ext cx="7802880" cy="4458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2744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9652" y="1607756"/>
            <a:ext cx="10301605" cy="88074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8140" marR="5080" indent="-346075">
              <a:lnSpc>
                <a:spcPts val="2160"/>
              </a:lnSpc>
              <a:spcBef>
                <a:spcPts val="375"/>
              </a:spcBef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Navigate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Main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Page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categories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click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</a:t>
            </a:r>
            <a:r>
              <a:rPr sz="2000" spc="-3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Shirt”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</a:t>
            </a:r>
            <a:r>
              <a:rPr sz="2000" b="1" dirty="0">
                <a:latin typeface="Times New Roman"/>
                <a:cs typeface="Times New Roman"/>
              </a:rPr>
              <a:t>Socks”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</a:t>
            </a:r>
            <a:r>
              <a:rPr sz="2000" b="1" dirty="0">
                <a:latin typeface="Times New Roman"/>
                <a:cs typeface="Times New Roman"/>
              </a:rPr>
              <a:t>Shoes”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products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category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have </a:t>
            </a:r>
            <a:r>
              <a:rPr sz="2000" dirty="0">
                <a:latin typeface="Times New Roman"/>
                <a:cs typeface="Times New Roman"/>
              </a:rPr>
              <a:t>chosen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GET parameter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URL.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197A0-407C-B5BE-1E51-BBC75ED9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66" y="3200400"/>
            <a:ext cx="8848267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15" dirty="0"/>
              <a:t> </a:t>
            </a:r>
            <a:r>
              <a:rPr dirty="0"/>
              <a:t>–</a:t>
            </a:r>
            <a:r>
              <a:rPr spc="15" dirty="0"/>
              <a:t> </a:t>
            </a:r>
            <a:r>
              <a:rPr spc="-10" dirty="0"/>
              <a:t>robots.txt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8559" y="2834640"/>
              <a:ext cx="4754880" cy="981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5" dirty="0"/>
              <a:t> </a:t>
            </a:r>
            <a:r>
              <a:rPr dirty="0"/>
              <a:t>–</a:t>
            </a:r>
            <a:r>
              <a:rPr spc="15" dirty="0"/>
              <a:t> </a:t>
            </a:r>
            <a:r>
              <a:rPr spc="-20" dirty="0"/>
              <a:t>userlist.txt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7439" y="2733040"/>
              <a:ext cx="4897120" cy="973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15" dirty="0"/>
              <a:t> </a:t>
            </a:r>
            <a:r>
              <a:rPr dirty="0"/>
              <a:t>–</a:t>
            </a:r>
            <a:r>
              <a:rPr spc="15" dirty="0"/>
              <a:t> </a:t>
            </a:r>
            <a:r>
              <a:rPr spc="-10" dirty="0"/>
              <a:t>phpinfo.php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39" y="1229359"/>
              <a:ext cx="11399520" cy="5364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15" dirty="0"/>
              <a:t> </a:t>
            </a:r>
            <a:r>
              <a:rPr dirty="0"/>
              <a:t>–</a:t>
            </a:r>
            <a:r>
              <a:rPr spc="15" dirty="0"/>
              <a:t> </a:t>
            </a:r>
            <a:r>
              <a:rPr spc="-20" dirty="0"/>
              <a:t>composer.json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4" name="object 4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8159" y="1656080"/>
              <a:ext cx="6075680" cy="4533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917" y="606742"/>
            <a:ext cx="5290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5" dirty="0"/>
              <a:t> </a:t>
            </a:r>
            <a:r>
              <a:rPr dirty="0"/>
              <a:t>Impact</a:t>
            </a:r>
            <a:r>
              <a:rPr spc="30" dirty="0"/>
              <a:t> </a:t>
            </a:r>
            <a:r>
              <a:rPr dirty="0"/>
              <a:t>–</a:t>
            </a:r>
            <a:r>
              <a:rPr spc="-135" dirty="0"/>
              <a:t> </a:t>
            </a:r>
            <a:r>
              <a:rPr spc="-25" dirty="0"/>
              <a:t>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0069" y="1805876"/>
            <a:ext cx="1076134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marR="5080" indent="-3454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doesn’t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harm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directly,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letting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hacker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collect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about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might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against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organization.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91627"/>
            <a:ext cx="8895715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precautions:</a:t>
            </a:r>
            <a:endParaRPr sz="2000">
              <a:latin typeface="Times New Roman"/>
              <a:cs typeface="Times New Roman"/>
            </a:endParaRPr>
          </a:p>
          <a:p>
            <a:pPr marL="815975" indent="-345440">
              <a:lnSpc>
                <a:spcPts val="2280"/>
              </a:lnSpc>
              <a:buSzPct val="120000"/>
              <a:buFont typeface="Arial MT"/>
              <a:buChar char="•"/>
              <a:tabLst>
                <a:tab pos="815975" algn="l"/>
              </a:tabLst>
            </a:pPr>
            <a:r>
              <a:rPr sz="2000" dirty="0">
                <a:latin typeface="Times New Roman"/>
                <a:cs typeface="Times New Roman"/>
              </a:rPr>
              <a:t>Developers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disable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all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default files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pages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displayed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publicly</a:t>
            </a:r>
            <a:r>
              <a:rPr sz="2000" b="1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51291"/>
            <a:ext cx="7190105" cy="81851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1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https://www.indusface.com/blog/owasp-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security-misconfiguration/</a:t>
            </a:r>
            <a:endParaRPr sz="20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725"/>
              </a:spcBef>
              <a:buClr>
                <a:srgbClr val="000000"/>
              </a:buClr>
              <a:buSzPct val="92500"/>
              <a:buFont typeface="Arial MT"/>
              <a:buChar char="•"/>
              <a:tabLst>
                <a:tab pos="358140" algn="l"/>
              </a:tabLst>
            </a:pP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https://hdivsecurity.com/owasp-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security-misconfiguration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5803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11.</a:t>
            </a:r>
            <a:r>
              <a:rPr spc="-140" dirty="0"/>
              <a:t> </a:t>
            </a:r>
            <a:r>
              <a:rPr dirty="0"/>
              <a:t>Remote</a:t>
            </a:r>
            <a:r>
              <a:rPr spc="-45" dirty="0"/>
              <a:t> </a:t>
            </a:r>
            <a:r>
              <a:rPr dirty="0"/>
              <a:t>File</a:t>
            </a:r>
            <a:r>
              <a:rPr spc="114" dirty="0"/>
              <a:t> </a:t>
            </a:r>
            <a:r>
              <a:rPr spc="-20" dirty="0"/>
              <a:t>Inclusion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3417" y="2426842"/>
          <a:ext cx="8881745" cy="271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9730" marR="262890" indent="-12192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Remote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File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Inclusion (Critical)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vulnerable to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RFI.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spc="-10" dirty="0">
                          <a:latin typeface="Times New Roman"/>
                          <a:cs typeface="Times New Roman"/>
                          <a:hlinkClick r:id="rId2"/>
                        </a:rPr>
                        <a:t>http://52.66.88.120/?includelang=lang/fr.php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  <a:buFont typeface="Arial MT"/>
                        <a:buChar char="•"/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Parameters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spcBef>
                          <a:spcPts val="10"/>
                        </a:spcBef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/etc/passwd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(/?includelang=</a:t>
                      </a:r>
                      <a:r>
                        <a:rPr sz="1600" b="1" i="1" spc="-10" dirty="0">
                          <a:latin typeface="Times New Roman"/>
                          <a:cs typeface="Times New Roman"/>
                        </a:rPr>
                        <a:t>here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sz="1600" spc="-10" dirty="0">
                          <a:latin typeface="Times New Roman"/>
                          <a:cs typeface="Times New Roman"/>
                          <a:hlinkClick r:id="rId3"/>
                        </a:rPr>
                        <a:t>www.google.co.in/</a:t>
                      </a:r>
                      <a:r>
                        <a:rPr sz="1600" spc="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(/?includelang=</a:t>
                      </a:r>
                      <a:r>
                        <a:rPr sz="1600" b="1" i="1" spc="-10" dirty="0">
                          <a:latin typeface="Times New Roman"/>
                          <a:cs typeface="Times New Roman"/>
                        </a:rPr>
                        <a:t>here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02577"/>
            <a:ext cx="2958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1326197"/>
            <a:ext cx="1104138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185420" algn="l"/>
              </a:tabLst>
            </a:pPr>
            <a:r>
              <a:rPr sz="2050" dirty="0">
                <a:latin typeface="Times New Roman"/>
                <a:cs typeface="Times New Roman"/>
              </a:rPr>
              <a:t>Navigate</a:t>
            </a:r>
            <a:r>
              <a:rPr sz="2050" spc="3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to</a:t>
            </a:r>
            <a:r>
              <a:rPr sz="2050" spc="3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the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website</a:t>
            </a:r>
            <a:r>
              <a:rPr sz="2050" spc="1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and</a:t>
            </a:r>
            <a:r>
              <a:rPr sz="2050" spc="3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click</a:t>
            </a:r>
            <a:r>
              <a:rPr sz="2050" spc="19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on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change</a:t>
            </a:r>
            <a:r>
              <a:rPr sz="2050" spc="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language</a:t>
            </a:r>
            <a:r>
              <a:rPr sz="2050" spc="30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dropdown,</a:t>
            </a:r>
            <a:r>
              <a:rPr sz="2050" spc="7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and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select</a:t>
            </a:r>
            <a:r>
              <a:rPr sz="2050" spc="10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any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of</a:t>
            </a:r>
            <a:r>
              <a:rPr sz="2050" spc="6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the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two</a:t>
            </a:r>
            <a:r>
              <a:rPr sz="2050" spc="3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languages.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900" y="3210623"/>
            <a:ext cx="11252200" cy="7988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5420" algn="l"/>
              </a:tabLst>
            </a:pPr>
            <a:r>
              <a:rPr sz="2050" dirty="0">
                <a:latin typeface="Times New Roman"/>
                <a:cs typeface="Times New Roman"/>
              </a:rPr>
              <a:t>Now,</a:t>
            </a:r>
            <a:r>
              <a:rPr sz="2050" spc="-5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notice</a:t>
            </a:r>
            <a:r>
              <a:rPr sz="2050" spc="114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the</a:t>
            </a:r>
            <a:r>
              <a:rPr sz="2050" spc="4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URL,</a:t>
            </a:r>
            <a:r>
              <a:rPr sz="2050" spc="26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you</a:t>
            </a:r>
            <a:r>
              <a:rPr sz="2050" spc="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get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a</a:t>
            </a:r>
            <a:r>
              <a:rPr sz="2050" spc="4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‘get’</a:t>
            </a:r>
            <a:r>
              <a:rPr sz="2050" spc="-12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parameter</a:t>
            </a:r>
            <a:r>
              <a:rPr sz="2050" spc="-4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of</a:t>
            </a:r>
            <a:r>
              <a:rPr sz="2050" spc="35" dirty="0">
                <a:latin typeface="Times New Roman"/>
                <a:cs typeface="Times New Roman"/>
              </a:rPr>
              <a:t> </a:t>
            </a:r>
            <a:r>
              <a:rPr sz="2050" b="1" spc="10" dirty="0">
                <a:latin typeface="Times New Roman"/>
                <a:cs typeface="Times New Roman"/>
              </a:rPr>
              <a:t>includelang</a:t>
            </a:r>
            <a:r>
              <a:rPr sz="2050" b="1" spc="-19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which</a:t>
            </a:r>
            <a:r>
              <a:rPr sz="2050" spc="5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is</a:t>
            </a:r>
            <a:r>
              <a:rPr sz="2050" spc="7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vulnerable</a:t>
            </a:r>
            <a:r>
              <a:rPr sz="2050" spc="340" dirty="0">
                <a:latin typeface="Times New Roman"/>
                <a:cs typeface="Times New Roman"/>
              </a:rPr>
              <a:t> </a:t>
            </a:r>
            <a:r>
              <a:rPr sz="2050" spc="10" dirty="0">
                <a:latin typeface="Times New Roman"/>
                <a:cs typeface="Times New Roman"/>
              </a:rPr>
              <a:t>to</a:t>
            </a:r>
            <a:r>
              <a:rPr sz="2050" spc="40" dirty="0">
                <a:latin typeface="Times New Roman"/>
                <a:cs typeface="Times New Roman"/>
              </a:rPr>
              <a:t> </a:t>
            </a:r>
            <a:r>
              <a:rPr sz="2050" b="1" spc="10" dirty="0">
                <a:latin typeface="Times New Roman"/>
                <a:cs typeface="Times New Roman"/>
              </a:rPr>
              <a:t>file</a:t>
            </a:r>
            <a:r>
              <a:rPr sz="2050" b="1" spc="-110" dirty="0">
                <a:latin typeface="Times New Roman"/>
                <a:cs typeface="Times New Roman"/>
              </a:rPr>
              <a:t> </a:t>
            </a:r>
            <a:r>
              <a:rPr sz="2050" b="1" spc="-10" dirty="0">
                <a:latin typeface="Times New Roman"/>
                <a:cs typeface="Times New Roman"/>
              </a:rPr>
              <a:t>inclusion</a:t>
            </a:r>
            <a:r>
              <a:rPr sz="2050" spc="-10" dirty="0">
                <a:latin typeface="Times New Roman"/>
                <a:cs typeface="Times New Roman"/>
              </a:rPr>
              <a:t>.</a:t>
            </a:r>
            <a:endParaRPr sz="2050">
              <a:latin typeface="Times New Roman"/>
              <a:cs typeface="Times New Roman"/>
            </a:endParaRPr>
          </a:p>
          <a:p>
            <a:pPr marL="185420" indent="-172720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185420" algn="l"/>
              </a:tabLst>
            </a:pPr>
            <a:r>
              <a:rPr sz="2050" dirty="0">
                <a:latin typeface="Times New Roman"/>
                <a:cs typeface="Times New Roman"/>
              </a:rPr>
              <a:t>Here,</a:t>
            </a:r>
            <a:r>
              <a:rPr sz="2050" spc="-8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we enter</a:t>
            </a:r>
            <a:r>
              <a:rPr sz="2050" spc="8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the payload:</a:t>
            </a:r>
            <a:r>
              <a:rPr sz="2050" spc="245" dirty="0">
                <a:latin typeface="Times New Roman"/>
                <a:cs typeface="Times New Roman"/>
              </a:rPr>
              <a:t> </a:t>
            </a:r>
            <a:r>
              <a:rPr sz="2050" b="1" dirty="0">
                <a:latin typeface="Times New Roman"/>
                <a:cs typeface="Times New Roman"/>
              </a:rPr>
              <a:t>includelang=/etc/passwd</a:t>
            </a:r>
            <a:r>
              <a:rPr sz="2050" b="1" spc="2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and</a:t>
            </a:r>
            <a:r>
              <a:rPr sz="2050" spc="5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on</a:t>
            </a:r>
            <a:r>
              <a:rPr sz="2050" spc="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executing</a:t>
            </a:r>
            <a:r>
              <a:rPr sz="2050" spc="6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this</a:t>
            </a:r>
            <a:r>
              <a:rPr sz="2050" spc="204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file</a:t>
            </a:r>
            <a:r>
              <a:rPr sz="2050" spc="33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gives</a:t>
            </a:r>
            <a:r>
              <a:rPr sz="2050" spc="36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us</a:t>
            </a:r>
            <a:r>
              <a:rPr sz="2050" spc="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the</a:t>
            </a:r>
            <a:r>
              <a:rPr sz="2050" spc="1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username.</a:t>
            </a:r>
            <a:endParaRPr sz="20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239" y="4297679"/>
              <a:ext cx="5313679" cy="1168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2079" y="1838959"/>
              <a:ext cx="1767839" cy="1341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02577"/>
            <a:ext cx="7198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95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dirty="0"/>
              <a:t>attacker</a:t>
            </a:r>
            <a:r>
              <a:rPr spc="75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upload</a:t>
            </a:r>
            <a:r>
              <a:rPr spc="-20" dirty="0"/>
              <a:t> </a:t>
            </a:r>
            <a:r>
              <a:rPr spc="-10" dirty="0"/>
              <a:t>shells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1326197"/>
            <a:ext cx="10569575" cy="6381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85420" marR="5080" indent="-172720">
              <a:lnSpc>
                <a:spcPts val="2320"/>
              </a:lnSpc>
              <a:spcBef>
                <a:spcPts val="325"/>
              </a:spcBef>
              <a:buFont typeface="Arial MT"/>
              <a:buChar char="•"/>
              <a:tabLst>
                <a:tab pos="185420" algn="l"/>
              </a:tabLst>
            </a:pPr>
            <a:r>
              <a:rPr sz="2050" dirty="0">
                <a:latin typeface="Times New Roman"/>
                <a:cs typeface="Times New Roman"/>
              </a:rPr>
              <a:t>Attacker</a:t>
            </a:r>
            <a:r>
              <a:rPr sz="2050" spc="6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can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exploit</a:t>
            </a:r>
            <a:r>
              <a:rPr sz="2050" spc="29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the</a:t>
            </a:r>
            <a:r>
              <a:rPr sz="2050" spc="6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referencing</a:t>
            </a:r>
            <a:r>
              <a:rPr sz="2050" spc="2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function</a:t>
            </a:r>
            <a:r>
              <a:rPr sz="2050" spc="19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in</a:t>
            </a:r>
            <a:r>
              <a:rPr sz="2050" spc="10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an</a:t>
            </a:r>
            <a:r>
              <a:rPr sz="2050" spc="3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application</a:t>
            </a:r>
            <a:r>
              <a:rPr sz="2050" spc="26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to</a:t>
            </a:r>
            <a:r>
              <a:rPr sz="2050" spc="3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upload</a:t>
            </a:r>
            <a:r>
              <a:rPr sz="2050" spc="18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malware</a:t>
            </a:r>
            <a:r>
              <a:rPr sz="2050" spc="6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(e.g.,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backdoor </a:t>
            </a:r>
            <a:r>
              <a:rPr sz="2050" dirty="0">
                <a:latin typeface="Times New Roman"/>
                <a:cs typeface="Times New Roman"/>
              </a:rPr>
              <a:t>shells)</a:t>
            </a:r>
            <a:r>
              <a:rPr sz="2050" spc="1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from</a:t>
            </a:r>
            <a:r>
              <a:rPr sz="2050" spc="6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</a:t>
            </a:r>
            <a:r>
              <a:rPr sz="2050" spc="-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remote</a:t>
            </a:r>
            <a:r>
              <a:rPr sz="2050" spc="3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URL</a:t>
            </a:r>
            <a:r>
              <a:rPr sz="2050" spc="8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located</a:t>
            </a:r>
            <a:r>
              <a:rPr sz="2050" spc="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within</a:t>
            </a:r>
            <a:r>
              <a:rPr sz="2050" spc="145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a</a:t>
            </a:r>
            <a:r>
              <a:rPr sz="2050" spc="3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Times New Roman"/>
                <a:cs typeface="Times New Roman"/>
              </a:rPr>
              <a:t>different</a:t>
            </a:r>
            <a:r>
              <a:rPr sz="2050" spc="5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domain.</a:t>
            </a:r>
            <a:endParaRPr sz="20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960" y="2011680"/>
              <a:ext cx="11054080" cy="4643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2744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475676"/>
            <a:ext cx="78352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indent="-233679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6379" algn="l"/>
              </a:tabLst>
            </a:pPr>
            <a:r>
              <a:rPr sz="2000" dirty="0">
                <a:latin typeface="Times New Roman"/>
                <a:cs typeface="Times New Roman"/>
              </a:rPr>
              <a:t>Now,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apply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single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quote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category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parameter(i.e.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parameter):</a:t>
            </a:r>
            <a:endParaRPr sz="2000" dirty="0">
              <a:latin typeface="Times New Roman"/>
              <a:cs typeface="Times New Roman"/>
            </a:endParaRPr>
          </a:p>
          <a:p>
            <a:pPr marL="246379">
              <a:lnSpc>
                <a:spcPts val="2280"/>
              </a:lnSpc>
            </a:pPr>
            <a:r>
              <a:rPr lang="en-IN" sz="2000" b="1" dirty="0">
                <a:latin typeface="Times New Roman"/>
                <a:cs typeface="Times New Roman"/>
              </a:rPr>
              <a:t>3.110.85.145</a:t>
            </a:r>
            <a:r>
              <a:rPr sz="2000" b="1" dirty="0">
                <a:latin typeface="Times New Roman"/>
                <a:cs typeface="Times New Roman"/>
              </a:rPr>
              <a:t>/products.php?cat=1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’</a:t>
            </a:r>
            <a:r>
              <a:rPr sz="2000" b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complete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MySQL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error.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73DD6-E92F-E1A8-C98B-D6DA3F4E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48" y="3276600"/>
            <a:ext cx="10661304" cy="73920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697" y="508635"/>
            <a:ext cx="7847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dirty="0"/>
              <a:t>Extremely</a:t>
            </a:r>
            <a:r>
              <a:rPr spc="-65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850" y="1539303"/>
            <a:ext cx="11008360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indent="-2838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attacker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root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website.</a:t>
            </a:r>
            <a:endParaRPr sz="2000">
              <a:latin typeface="Times New Roman"/>
              <a:cs typeface="Times New Roman"/>
            </a:endParaRPr>
          </a:p>
          <a:p>
            <a:pPr marL="296545" indent="-2838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execute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commands.</a:t>
            </a:r>
            <a:endParaRPr sz="2000">
              <a:latin typeface="Times New Roman"/>
              <a:cs typeface="Times New Roman"/>
            </a:endParaRPr>
          </a:p>
          <a:p>
            <a:pPr marL="296545" indent="-2838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infect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websites hosted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server.</a:t>
            </a:r>
            <a:endParaRPr sz="2000">
              <a:latin typeface="Times New Roman"/>
              <a:cs typeface="Times New Roman"/>
            </a:endParaRPr>
          </a:p>
          <a:p>
            <a:pPr marL="296545" indent="-283845">
              <a:lnSpc>
                <a:spcPct val="100000"/>
              </a:lnSpc>
              <a:buFont typeface="Arial MT"/>
              <a:buChar char="•"/>
              <a:tabLst>
                <a:tab pos="296545" algn="l"/>
              </a:tabLst>
            </a:pP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deface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75297"/>
            <a:ext cx="39643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581149"/>
            <a:ext cx="10307955" cy="1715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8140" indent="-345440">
              <a:lnSpc>
                <a:spcPts val="2765"/>
              </a:lnSpc>
              <a:spcBef>
                <a:spcPts val="105"/>
              </a:spcBef>
              <a:buFont typeface="Arial MT"/>
              <a:buChar char="•"/>
              <a:tabLst>
                <a:tab pos="358140" algn="l"/>
              </a:tabLst>
            </a:pP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safely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parse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user-</a:t>
            </a:r>
            <a:r>
              <a:rPr sz="2400" dirty="0">
                <a:latin typeface="Times New Roman"/>
                <a:cs typeface="Times New Roman"/>
              </a:rPr>
              <a:t>supplied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filenames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it’s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much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maintain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whitelist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 marL="358140">
              <a:lnSpc>
                <a:spcPts val="2605"/>
              </a:lnSpc>
            </a:pPr>
            <a:r>
              <a:rPr sz="2400" dirty="0">
                <a:latin typeface="Times New Roman"/>
                <a:cs typeface="Times New Roman"/>
              </a:rPr>
              <a:t>acceptable </a:t>
            </a:r>
            <a:r>
              <a:rPr sz="2400" spc="-10" dirty="0">
                <a:latin typeface="Times New Roman"/>
                <a:cs typeface="Times New Roman"/>
              </a:rPr>
              <a:t>filenames.</a:t>
            </a:r>
            <a:endParaRPr sz="2400">
              <a:latin typeface="Times New Roman"/>
              <a:cs typeface="Times New Roman"/>
            </a:endParaRPr>
          </a:p>
          <a:p>
            <a:pPr marL="358140" marR="810895" indent="-346075">
              <a:lnSpc>
                <a:spcPct val="90400"/>
              </a:lnSpc>
              <a:spcBef>
                <a:spcPts val="114"/>
              </a:spcBef>
              <a:buFont typeface="Arial MT"/>
              <a:buChar char="•"/>
              <a:tabLst>
                <a:tab pos="358140" algn="l"/>
              </a:tabLst>
            </a:pP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corresponding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identifier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(not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actual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name)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file.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Any </a:t>
            </a:r>
            <a:r>
              <a:rPr sz="2400" dirty="0">
                <a:latin typeface="Times New Roman"/>
                <a:cs typeface="Times New Roman"/>
              </a:rPr>
              <a:t>request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containing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invalid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identifier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simply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rejected(this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approach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OWASP</a:t>
            </a:r>
            <a:r>
              <a:rPr sz="2400" u="heavy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recommends</a:t>
            </a:r>
            <a:r>
              <a:rPr sz="2400" spc="-10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72" y="434276"/>
            <a:ext cx="248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32" y="1535490"/>
            <a:ext cx="8015605" cy="114554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 MT"/>
              <a:buChar char="•"/>
              <a:tabLst>
                <a:tab pos="358140" algn="l"/>
              </a:tabLst>
            </a:pPr>
            <a:r>
              <a:rPr sz="185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https://www.pivotpointsecurity.com/blog/file-</a:t>
            </a:r>
            <a:r>
              <a:rPr sz="185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inclusion-</a:t>
            </a:r>
            <a:r>
              <a:rPr sz="185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vulnerabilities/</a:t>
            </a:r>
            <a:endParaRPr sz="1850">
              <a:latin typeface="Calibri"/>
              <a:cs typeface="Calibri"/>
            </a:endParaRPr>
          </a:p>
          <a:p>
            <a:pPr marL="358140" indent="-345440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Font typeface="Arial MT"/>
              <a:buChar char="•"/>
              <a:tabLst>
                <a:tab pos="358140" algn="l"/>
              </a:tabLst>
            </a:pPr>
            <a:r>
              <a:rPr sz="185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https://www.netsparker.com/blog/web-</a:t>
            </a:r>
            <a:r>
              <a:rPr sz="185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security/local-</a:t>
            </a:r>
            <a:r>
              <a:rPr sz="185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file-</a:t>
            </a:r>
            <a:r>
              <a:rPr sz="185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inclusion-</a:t>
            </a:r>
            <a:r>
              <a:rPr sz="185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vulnerability/</a:t>
            </a:r>
            <a:endParaRPr sz="1850">
              <a:latin typeface="Calibri"/>
              <a:cs typeface="Calibri"/>
            </a:endParaRPr>
          </a:p>
          <a:p>
            <a:pPr marL="358140" indent="-34544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358140" algn="l"/>
              </a:tabLst>
            </a:pPr>
            <a:r>
              <a:rPr sz="185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https://en.wikipedia.org/wiki/File_inclusion_vulnerability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4706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12.</a:t>
            </a:r>
            <a:r>
              <a:rPr spc="-165" dirty="0"/>
              <a:t> </a:t>
            </a:r>
            <a:r>
              <a:rPr dirty="0"/>
              <a:t>Directory</a:t>
            </a:r>
            <a:r>
              <a:rPr spc="85" dirty="0"/>
              <a:t> </a:t>
            </a:r>
            <a:r>
              <a:rPr spc="-10" dirty="0"/>
              <a:t>Listing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3417" y="2426842"/>
          <a:ext cx="8881745" cy="271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08610" marR="305435" indent="13335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Directory Listing (Moderate)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Below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mentioned</a:t>
                      </a:r>
                      <a:r>
                        <a:rPr sz="1600" spc="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URL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leaks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critical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information</a:t>
                      </a:r>
                      <a:r>
                        <a:rPr sz="16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via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directory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listing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vulnerability.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0" dirty="0">
                          <a:latin typeface="Times New Roman"/>
                          <a:cs typeface="Times New Roman"/>
                        </a:rPr>
                        <a:t>URL: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http://13.232.162.26/static/images/uploads/products/reebok.jpeg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33349"/>
            <a:ext cx="4706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12.</a:t>
            </a:r>
            <a:r>
              <a:rPr spc="-165" dirty="0"/>
              <a:t> </a:t>
            </a:r>
            <a:r>
              <a:rPr dirty="0"/>
              <a:t>Directory</a:t>
            </a:r>
            <a:r>
              <a:rPr spc="85" dirty="0"/>
              <a:t> </a:t>
            </a:r>
            <a:r>
              <a:rPr spc="-10" dirty="0"/>
              <a:t>Listing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3417" y="2426842"/>
          <a:ext cx="8881745" cy="271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08610" marR="305435" indent="13335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Directory Listing (Moderate)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 marR="75565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Here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similar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URLs</a:t>
                      </a:r>
                      <a:r>
                        <a:rPr sz="16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leaks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critical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information</a:t>
                      </a:r>
                      <a:r>
                        <a:rPr sz="16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via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directory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listing vulnerability.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Affected</a:t>
                      </a:r>
                      <a:r>
                        <a:rPr sz="1600" b="1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0" dirty="0">
                          <a:latin typeface="Times New Roman"/>
                          <a:cs typeface="Times New Roman"/>
                        </a:rPr>
                        <a:t>URL: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0205" indent="-28511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0000"/>
                        </a:buClr>
                        <a:buSzPct val="78125"/>
                        <a:buFont typeface="Arial MT"/>
                        <a:buChar char="•"/>
                        <a:tabLst>
                          <a:tab pos="370205" algn="l"/>
                        </a:tabLst>
                      </a:pPr>
                      <a:r>
                        <a:rPr sz="16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http://13.232.162.26/robots.txt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10971530" cy="1297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25" dirty="0">
                <a:latin typeface="Times New Roman"/>
                <a:cs typeface="Times New Roman"/>
              </a:rPr>
              <a:t>Navigate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  <a:hlinkClick r:id="rId2"/>
              </a:rPr>
              <a:t>http://13.232.162.26/products.php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1964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Now,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right</a:t>
            </a:r>
            <a:r>
              <a:rPr sz="1850" b="1" spc="-50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click</a:t>
            </a:r>
            <a:r>
              <a:rPr sz="1850" b="1" spc="30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on</a:t>
            </a:r>
            <a:r>
              <a:rPr sz="1850" b="1" spc="-130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the</a:t>
            </a:r>
            <a:r>
              <a:rPr sz="1850" b="1" spc="-85" dirty="0">
                <a:latin typeface="Times New Roman"/>
                <a:cs typeface="Times New Roman"/>
              </a:rPr>
              <a:t> </a:t>
            </a:r>
            <a:r>
              <a:rPr sz="1850" b="1" spc="-25" dirty="0">
                <a:latin typeface="Times New Roman"/>
                <a:cs typeface="Times New Roman"/>
              </a:rPr>
              <a:t>image</a:t>
            </a:r>
            <a:r>
              <a:rPr sz="1850" b="1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any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product</a:t>
            </a:r>
            <a:r>
              <a:rPr sz="1850" spc="-18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then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select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b="1" spc="-25" dirty="0">
                <a:latin typeface="Times New Roman"/>
                <a:cs typeface="Times New Roman"/>
              </a:rPr>
              <a:t>View</a:t>
            </a:r>
            <a:r>
              <a:rPr sz="1850" b="1" spc="-4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Times New Roman"/>
                <a:cs typeface="Times New Roman"/>
              </a:rPr>
              <a:t>Image</a:t>
            </a:r>
            <a:r>
              <a:rPr sz="1850" b="1" spc="-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or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you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can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even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drag</a:t>
            </a:r>
            <a:r>
              <a:rPr sz="1850" spc="-1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image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new</a:t>
            </a:r>
            <a:endParaRPr sz="1850">
              <a:latin typeface="Times New Roman"/>
              <a:cs typeface="Times New Roman"/>
            </a:endParaRPr>
          </a:p>
          <a:p>
            <a:pPr marL="297180">
              <a:lnSpc>
                <a:spcPts val="1964"/>
              </a:lnSpc>
            </a:pPr>
            <a:r>
              <a:rPr sz="1850" spc="-20" dirty="0">
                <a:latin typeface="Times New Roman"/>
                <a:cs typeface="Times New Roman"/>
              </a:rPr>
              <a:t>tab.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1925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page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loads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up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as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shown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below,</a:t>
            </a:r>
            <a:r>
              <a:rPr sz="1850" spc="-20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with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image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selected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product.\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2070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Notice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URL</a:t>
            </a:r>
            <a:r>
              <a:rPr sz="1850" spc="-10" dirty="0">
                <a:latin typeface="Times New Roman"/>
                <a:cs typeface="Times New Roman"/>
              </a:rPr>
              <a:t>,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it</a:t>
            </a:r>
            <a:r>
              <a:rPr sz="1850" spc="-25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Times New Roman"/>
                <a:cs typeface="Times New Roman"/>
              </a:rPr>
              <a:t>actually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reveals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full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path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image.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9" y="2733040"/>
              <a:ext cx="7071359" cy="38811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55621" y="2728277"/>
              <a:ext cx="7080884" cy="3890645"/>
            </a:xfrm>
            <a:custGeom>
              <a:avLst/>
              <a:gdLst/>
              <a:ahLst/>
              <a:cxnLst/>
              <a:rect l="l" t="t" r="r" b="b"/>
              <a:pathLst>
                <a:path w="7080884" h="3890645">
                  <a:moveTo>
                    <a:pt x="0" y="3890645"/>
                  </a:moveTo>
                  <a:lnTo>
                    <a:pt x="7080884" y="3890645"/>
                  </a:lnTo>
                  <a:lnTo>
                    <a:pt x="7080884" y="0"/>
                  </a:lnTo>
                  <a:lnTo>
                    <a:pt x="0" y="0"/>
                  </a:lnTo>
                  <a:lnTo>
                    <a:pt x="0" y="38906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258127"/>
            <a:ext cx="5298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60" dirty="0"/>
              <a:t> </a:t>
            </a:r>
            <a:r>
              <a:rPr dirty="0"/>
              <a:t>–</a:t>
            </a:r>
            <a:r>
              <a:rPr spc="-50" dirty="0"/>
              <a:t> </a:t>
            </a:r>
            <a:r>
              <a:rPr dirty="0"/>
              <a:t>directory</a:t>
            </a:r>
            <a:r>
              <a:rPr spc="25" dirty="0"/>
              <a:t> </a:t>
            </a:r>
            <a:r>
              <a:rPr spc="-10" dirty="0"/>
              <a:t>listings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56906"/>
            <a:ext cx="6631305" cy="554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180" indent="-284480">
              <a:lnSpc>
                <a:spcPts val="2070"/>
              </a:lnSpc>
              <a:spcBef>
                <a:spcPts val="90"/>
              </a:spcBef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spc="-10" dirty="0">
                <a:latin typeface="Times New Roman"/>
                <a:cs typeface="Times New Roman"/>
              </a:rPr>
              <a:t>Now,</a:t>
            </a:r>
            <a:r>
              <a:rPr sz="1850" spc="-1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if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we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remove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the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image</a:t>
            </a:r>
            <a:r>
              <a:rPr sz="1850" spc="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name</a:t>
            </a:r>
            <a:r>
              <a:rPr sz="1850" spc="-16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(here,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reebok.jpeg)</a:t>
            </a:r>
            <a:r>
              <a:rPr sz="1850" spc="-114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and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hit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enter.</a:t>
            </a: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ts val="2070"/>
              </a:lnSpc>
              <a:buSzPct val="108108"/>
              <a:buFont typeface="Arial MT"/>
              <a:buChar char="•"/>
              <a:tabLst>
                <a:tab pos="297180" algn="l"/>
              </a:tabLst>
            </a:pPr>
            <a:r>
              <a:rPr sz="1850" dirty="0">
                <a:latin typeface="Times New Roman"/>
                <a:cs typeface="Times New Roman"/>
              </a:rPr>
              <a:t>The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following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page</a:t>
            </a:r>
            <a:r>
              <a:rPr sz="1850" spc="-150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with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tons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of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information</a:t>
            </a:r>
            <a:r>
              <a:rPr sz="1850" spc="-175" dirty="0">
                <a:latin typeface="Times New Roman"/>
                <a:cs typeface="Times New Roman"/>
              </a:rPr>
              <a:t> </a:t>
            </a:r>
            <a:r>
              <a:rPr sz="1850" spc="-25" dirty="0">
                <a:latin typeface="Times New Roman"/>
                <a:cs typeface="Times New Roman"/>
              </a:rPr>
              <a:t>in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it,</a:t>
            </a:r>
            <a:r>
              <a:rPr sz="1850" spc="6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imes New Roman"/>
                <a:cs typeface="Times New Roman"/>
              </a:rPr>
              <a:t>will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be</a:t>
            </a:r>
            <a:r>
              <a:rPr sz="1850" spc="-6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displayed.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0640" y="1838959"/>
              <a:ext cx="7030719" cy="4800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02577"/>
            <a:ext cx="2745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592" y="1335341"/>
            <a:ext cx="7721600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Navigate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  <a:hlinkClick r:id="rId2"/>
              </a:rPr>
              <a:t>http://13.232.162.26/robots.txt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ts val="2280"/>
              </a:lnSpc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shows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sections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don’t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want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robots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use/visit.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520" y="3423920"/>
              <a:ext cx="4632960" cy="12291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02577"/>
            <a:ext cx="5298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PoC</a:t>
            </a:r>
            <a:r>
              <a:rPr spc="-60" dirty="0"/>
              <a:t> </a:t>
            </a:r>
            <a:r>
              <a:rPr dirty="0"/>
              <a:t>–</a:t>
            </a:r>
            <a:r>
              <a:rPr spc="-50" dirty="0"/>
              <a:t> </a:t>
            </a:r>
            <a:r>
              <a:rPr dirty="0"/>
              <a:t>directory</a:t>
            </a:r>
            <a:r>
              <a:rPr spc="25" dirty="0"/>
              <a:t> </a:t>
            </a:r>
            <a:r>
              <a:rPr spc="-10" dirty="0"/>
              <a:t>listings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592" y="1335341"/>
            <a:ext cx="1111377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Navigate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  <a:hlinkClick r:id="rId2"/>
              </a:rPr>
              <a:t>http://13.232.162.26/static/images/</a:t>
            </a:r>
            <a:endParaRPr sz="2000">
              <a:latin typeface="Times New Roman"/>
              <a:cs typeface="Times New Roman"/>
            </a:endParaRPr>
          </a:p>
          <a:p>
            <a:pPr marL="297180" marR="5080" indent="-285115">
              <a:lnSpc>
                <a:spcPts val="2160"/>
              </a:lnSpc>
              <a:spcBef>
                <a:spcPts val="155"/>
              </a:spcBef>
              <a:buFont typeface="Arial MT"/>
              <a:buChar char="•"/>
              <a:tabLst>
                <a:tab pos="297180" algn="l"/>
              </a:tabLst>
            </a:pPr>
            <a:r>
              <a:rPr sz="2000" dirty="0">
                <a:latin typeface="Times New Roman"/>
                <a:cs typeface="Times New Roman"/>
              </a:rPr>
              <a:t>Complete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listing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directory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shown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images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customers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along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images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administrator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directory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visible.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92" y="145732"/>
            <a:ext cx="11890375" cy="6576695"/>
            <a:chOff x="155892" y="145732"/>
            <a:chExt cx="11890375" cy="6576695"/>
          </a:xfrm>
        </p:grpSpPr>
        <p:sp>
          <p:nvSpPr>
            <p:cNvPr id="5" name="object 5"/>
            <p:cNvSpPr/>
            <p:nvPr/>
          </p:nvSpPr>
          <p:spPr>
            <a:xfrm>
              <a:off x="157479" y="147320"/>
              <a:ext cx="11887200" cy="6573520"/>
            </a:xfrm>
            <a:custGeom>
              <a:avLst/>
              <a:gdLst/>
              <a:ahLst/>
              <a:cxnLst/>
              <a:rect l="l" t="t" r="r" b="b"/>
              <a:pathLst>
                <a:path w="11887200" h="6573520">
                  <a:moveTo>
                    <a:pt x="0" y="6573520"/>
                  </a:moveTo>
                  <a:lnTo>
                    <a:pt x="11887200" y="6573520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65735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7359" y="2539999"/>
              <a:ext cx="6177280" cy="3745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697" y="508635"/>
            <a:ext cx="53790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15" dirty="0"/>
              <a:t> </a:t>
            </a:r>
            <a:r>
              <a:rPr dirty="0"/>
              <a:t>Impact</a:t>
            </a:r>
            <a:r>
              <a:rPr spc="40" dirty="0"/>
              <a:t> </a:t>
            </a:r>
            <a:r>
              <a:rPr dirty="0"/>
              <a:t>–</a:t>
            </a:r>
            <a:r>
              <a:rPr spc="-130" dirty="0"/>
              <a:t> </a:t>
            </a:r>
            <a:r>
              <a:rPr spc="-20" dirty="0"/>
              <a:t>High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850" y="1539303"/>
            <a:ext cx="10887710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marR="345440" indent="-34544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Although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0" dirty="0">
                <a:latin typeface="Times New Roman"/>
                <a:cs typeface="Times New Roman"/>
              </a:rPr>
              <a:t> vulnerability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impact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server,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though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aid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attacker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8140" marR="5080" indent="-345440">
              <a:lnSpc>
                <a:spcPct val="100000"/>
              </a:lnSpc>
              <a:buFont typeface="Arial MT"/>
              <a:buChar char="•"/>
              <a:tabLst>
                <a:tab pos="358140" algn="l"/>
              </a:tabLst>
            </a:pPr>
            <a:r>
              <a:rPr sz="2000" dirty="0">
                <a:latin typeface="Times New Roman"/>
                <a:cs typeface="Times New Roman"/>
              </a:rPr>
              <a:t>Also, an attacker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take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important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like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products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the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sellers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simply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download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images,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against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organization.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479" y="147320"/>
            <a:ext cx="11887200" cy="6573520"/>
          </a:xfrm>
          <a:custGeom>
            <a:avLst/>
            <a:gdLst/>
            <a:ahLst/>
            <a:cxnLst/>
            <a:rect l="l" t="t" r="r" b="b"/>
            <a:pathLst>
              <a:path w="11887200" h="6573520">
                <a:moveTo>
                  <a:pt x="0" y="6573520"/>
                </a:moveTo>
                <a:lnTo>
                  <a:pt x="11887200" y="6573520"/>
                </a:lnTo>
                <a:lnTo>
                  <a:pt x="11887200" y="0"/>
                </a:lnTo>
                <a:lnTo>
                  <a:pt x="0" y="0"/>
                </a:lnTo>
                <a:lnTo>
                  <a:pt x="0" y="65735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6092</Words>
  <Application>Microsoft Office PowerPoint</Application>
  <PresentationFormat>Widescreen</PresentationFormat>
  <Paragraphs>832</Paragraphs>
  <Slides>156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2" baseType="lpstr">
      <vt:lpstr>Arial MT</vt:lpstr>
      <vt:lpstr>Book Antiqua</vt:lpstr>
      <vt:lpstr>Calibri</vt:lpstr>
      <vt:lpstr>Times New Roman</vt:lpstr>
      <vt:lpstr>Wingdings</vt:lpstr>
      <vt:lpstr>Office Theme</vt:lpstr>
      <vt:lpstr>PowerPoint Presentation</vt:lpstr>
      <vt:lpstr>Security Status – Extremely Vulnerable</vt:lpstr>
      <vt:lpstr>Vulnerability Statistics</vt:lpstr>
      <vt:lpstr>Vulnerabilities</vt:lpstr>
      <vt:lpstr>Vulnerabilities</vt:lpstr>
      <vt:lpstr>1. SQL Injection</vt:lpstr>
      <vt:lpstr>1. SQL Injection</vt:lpstr>
      <vt:lpstr>Observation</vt:lpstr>
      <vt:lpstr>Observation</vt:lpstr>
      <vt:lpstr>Observation</vt:lpstr>
      <vt:lpstr>PoC – attacker can dump arbitrary data</vt:lpstr>
      <vt:lpstr>Business Impact – Extremely High</vt:lpstr>
      <vt:lpstr>Recommendation</vt:lpstr>
      <vt:lpstr>References</vt:lpstr>
      <vt:lpstr>2. Reflected Cross Site Scripting (XSS)</vt:lpstr>
      <vt:lpstr>Observation</vt:lpstr>
      <vt:lpstr>PoC – custom script was executed</vt:lpstr>
      <vt:lpstr>2. Stored Cross Site Scripting (XSS)</vt:lpstr>
      <vt:lpstr>PowerPoint Presentation</vt:lpstr>
      <vt:lpstr>PoC – the script was executed Put the payload as a customer review in the review field: &lt;script&gt;alert(1)&lt;/script&gt; As you can see we executed custom JS causing popup.</vt:lpstr>
      <vt:lpstr>PowerPoint Presentation</vt:lpstr>
      <vt:lpstr>Business Impact – High</vt:lpstr>
      <vt:lpstr>Recommendation</vt:lpstr>
      <vt:lpstr>References</vt:lpstr>
      <vt:lpstr>3. Insecure Direct Object Reference</vt:lpstr>
      <vt:lpstr>3. Insecure Direct Object Reference</vt:lpstr>
      <vt:lpstr>Observation</vt:lpstr>
      <vt:lpstr>Observation</vt:lpstr>
      <vt:lpstr>PoC – accessing other customer’s details</vt:lpstr>
      <vt:lpstr>PoC</vt:lpstr>
      <vt:lpstr>PoC</vt:lpstr>
      <vt:lpstr>Business Impact – Extremely High</vt:lpstr>
      <vt:lpstr>Recommendation</vt:lpstr>
      <vt:lpstr>References</vt:lpstr>
      <vt:lpstr>4. Rate Limiting Issues</vt:lpstr>
      <vt:lpstr>Observation</vt:lpstr>
      <vt:lpstr>Observation</vt:lpstr>
      <vt:lpstr>Observation</vt:lpstr>
      <vt:lpstr>PoC – access to admin dashboard</vt:lpstr>
      <vt:lpstr>Business Impact – Extremely High</vt:lpstr>
      <vt:lpstr>Recommendation</vt:lpstr>
      <vt:lpstr>References</vt:lpstr>
      <vt:lpstr>5. Insecure File Uploads</vt:lpstr>
      <vt:lpstr>Observation</vt:lpstr>
      <vt:lpstr>Observation</vt:lpstr>
      <vt:lpstr>PoC - any command can be executed</vt:lpstr>
      <vt:lpstr>Business Impact – Extremely High</vt:lpstr>
      <vt:lpstr>Recommendation</vt:lpstr>
      <vt:lpstr>References</vt:lpstr>
      <vt:lpstr>6. Client Side Filter Bypass</vt:lpstr>
      <vt:lpstr>Observation</vt:lpstr>
      <vt:lpstr>Observation</vt:lpstr>
      <vt:lpstr>PoC – profile updated successfully</vt:lpstr>
      <vt:lpstr>Business Impact – High</vt:lpstr>
      <vt:lpstr>Recommendation</vt:lpstr>
      <vt:lpstr>References</vt:lpstr>
      <vt:lpstr>7. Components with Known Vulnerabilities</vt:lpstr>
      <vt:lpstr>Observation</vt:lpstr>
      <vt:lpstr>Observation</vt:lpstr>
      <vt:lpstr>PoC</vt:lpstr>
      <vt:lpstr>PoC</vt:lpstr>
      <vt:lpstr>Business Impact – Extremely High</vt:lpstr>
      <vt:lpstr>Recommendation</vt:lpstr>
      <vt:lpstr>References</vt:lpstr>
      <vt:lpstr>8. Default Admin Password</vt:lpstr>
      <vt:lpstr>Observation</vt:lpstr>
      <vt:lpstr>PoC - ovidentia CMS admin access</vt:lpstr>
      <vt:lpstr>PoC</vt:lpstr>
      <vt:lpstr>Business Impact – Extremely High</vt:lpstr>
      <vt:lpstr>Recommendation</vt:lpstr>
      <vt:lpstr>References</vt:lpstr>
      <vt:lpstr>9. Descriptive Error Messages</vt:lpstr>
      <vt:lpstr>Observations</vt:lpstr>
      <vt:lpstr>PoC – descriptive error message displayed</vt:lpstr>
      <vt:lpstr>Business Impact – Low</vt:lpstr>
      <vt:lpstr>Recommendation</vt:lpstr>
      <vt:lpstr>References</vt:lpstr>
      <vt:lpstr>10. Default Files and Pages</vt:lpstr>
      <vt:lpstr>PoC – server-status/</vt:lpstr>
      <vt:lpstr>PoC – robots.txt</vt:lpstr>
      <vt:lpstr>PoC – userlist.txt</vt:lpstr>
      <vt:lpstr>PoC – phpinfo.php</vt:lpstr>
      <vt:lpstr>PoC – composer.json</vt:lpstr>
      <vt:lpstr>Business Impact – Low</vt:lpstr>
      <vt:lpstr>Recommendation</vt:lpstr>
      <vt:lpstr>References</vt:lpstr>
      <vt:lpstr>11. Remote File Inclusion</vt:lpstr>
      <vt:lpstr>Observations</vt:lpstr>
      <vt:lpstr>PoC - attacker can upload shells</vt:lpstr>
      <vt:lpstr>Business Impact – Extremely High</vt:lpstr>
      <vt:lpstr>Recommendation</vt:lpstr>
      <vt:lpstr>References</vt:lpstr>
      <vt:lpstr>12. Directory Listing</vt:lpstr>
      <vt:lpstr>12. Directory Listing</vt:lpstr>
      <vt:lpstr>Observation</vt:lpstr>
      <vt:lpstr>PoC – directory listings</vt:lpstr>
      <vt:lpstr>Observation</vt:lpstr>
      <vt:lpstr>PoC – directory listings</vt:lpstr>
      <vt:lpstr>Business Impact – High</vt:lpstr>
      <vt:lpstr>Recommendation</vt:lpstr>
      <vt:lpstr>References</vt:lpstr>
      <vt:lpstr>13. PII Leakage</vt:lpstr>
      <vt:lpstr>Observation</vt:lpstr>
      <vt:lpstr>PoC – pan card details are shown</vt:lpstr>
      <vt:lpstr>Business Impact – High</vt:lpstr>
      <vt:lpstr>Recommendation</vt:lpstr>
      <vt:lpstr>References</vt:lpstr>
      <vt:lpstr>14. Open Redirection</vt:lpstr>
      <vt:lpstr>Observation</vt:lpstr>
      <vt:lpstr>Observation</vt:lpstr>
      <vt:lpstr>Observation</vt:lpstr>
      <vt:lpstr>PoC – open redirection</vt:lpstr>
      <vt:lpstr>Business Impact – High</vt:lpstr>
      <vt:lpstr>Recommendation</vt:lpstr>
      <vt:lpstr>References</vt:lpstr>
      <vt:lpstr>15. Bruteforce Exploitation of Coupon Codes</vt:lpstr>
      <vt:lpstr>Observation</vt:lpstr>
      <vt:lpstr>Observation</vt:lpstr>
      <vt:lpstr>Observation</vt:lpstr>
      <vt:lpstr>PoC – coupon code applied successfully</vt:lpstr>
      <vt:lpstr>Business Impact – Severe</vt:lpstr>
      <vt:lpstr>Recommendation</vt:lpstr>
      <vt:lpstr>References</vt:lpstr>
      <vt:lpstr>16. Command Execution Vulnerability</vt:lpstr>
      <vt:lpstr>Observation</vt:lpstr>
      <vt:lpstr>Observation</vt:lpstr>
      <vt:lpstr>PoC – command execution</vt:lpstr>
      <vt:lpstr>Observation</vt:lpstr>
      <vt:lpstr>PoC – command execution</vt:lpstr>
      <vt:lpstr>Business Impact – Extremely High</vt:lpstr>
      <vt:lpstr>Recommendation</vt:lpstr>
      <vt:lpstr>References</vt:lpstr>
      <vt:lpstr>17. Forced Browsing</vt:lpstr>
      <vt:lpstr>Observation</vt:lpstr>
      <vt:lpstr>PoC – admin dashboard access</vt:lpstr>
      <vt:lpstr>PoC – admin console access</vt:lpstr>
      <vt:lpstr>Business Impact – Severe</vt:lpstr>
      <vt:lpstr>Recommendation</vt:lpstr>
      <vt:lpstr>References</vt:lpstr>
      <vt:lpstr>18. Cross-Site Request Forgery</vt:lpstr>
      <vt:lpstr>Observation</vt:lpstr>
      <vt:lpstr>PoC – password changed successfully</vt:lpstr>
      <vt:lpstr>Observation</vt:lpstr>
      <vt:lpstr>PoC – order confirmed successfully</vt:lpstr>
      <vt:lpstr>PoC – order confirmed successfully</vt:lpstr>
      <vt:lpstr>Business Impact – Severe</vt:lpstr>
      <vt:lpstr>Recommendation</vt:lpstr>
      <vt:lpstr>References</vt:lpstr>
      <vt:lpstr>19. Seller Account Access</vt:lpstr>
      <vt:lpstr>Observation</vt:lpstr>
      <vt:lpstr>PoC - attacker has the seller dashboard access</vt:lpstr>
      <vt:lpstr>PowerPoint Presentation</vt:lpstr>
      <vt:lpstr>Business Impact – Extremely High</vt:lpstr>
      <vt:lpstr>Recommendation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aqsqs</dc:title>
  <dc:creator>Shubhadeep Mandal</dc:creator>
  <cp:lastModifiedBy>Tanishek Thakur</cp:lastModifiedBy>
  <cp:revision>2</cp:revision>
  <dcterms:created xsi:type="dcterms:W3CDTF">2023-10-29T18:22:23Z</dcterms:created>
  <dcterms:modified xsi:type="dcterms:W3CDTF">2024-05-25T11:41:09Z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2023-10-29T00:00:00Z</vt:filetime>
  </property>
  <property fmtid="{D5CDD505-2E9C-101B-9397-08002B2CF9AE}" pid="5" name="Producer">
    <vt:lpwstr>Microsoft® PowerPoint® 2019</vt:lpwstr>
  </property>
</Properties>
</file>